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Lst>
  <p:notesMasterIdLst>
    <p:notesMasterId r:id="rId40"/>
  </p:notesMasterIdLst>
  <p:handoutMasterIdLst>
    <p:handoutMasterId r:id="rId41"/>
  </p:handoutMasterIdLst>
  <p:sldIdLst>
    <p:sldId id="277" r:id="rId3"/>
    <p:sldId id="289" r:id="rId4"/>
    <p:sldId id="284" r:id="rId5"/>
    <p:sldId id="285" r:id="rId6"/>
    <p:sldId id="290" r:id="rId7"/>
    <p:sldId id="295" r:id="rId8"/>
    <p:sldId id="296" r:id="rId9"/>
    <p:sldId id="291" r:id="rId10"/>
    <p:sldId id="283" r:id="rId11"/>
    <p:sldId id="286" r:id="rId12"/>
    <p:sldId id="287" r:id="rId13"/>
    <p:sldId id="288" r:id="rId14"/>
    <p:sldId id="278" r:id="rId15"/>
    <p:sldId id="292" r:id="rId16"/>
    <p:sldId id="279" r:id="rId17"/>
    <p:sldId id="256" r:id="rId18"/>
    <p:sldId id="267" r:id="rId19"/>
    <p:sldId id="258" r:id="rId20"/>
    <p:sldId id="269" r:id="rId21"/>
    <p:sldId id="259" r:id="rId22"/>
    <p:sldId id="270" r:id="rId23"/>
    <p:sldId id="260" r:id="rId24"/>
    <p:sldId id="271" r:id="rId25"/>
    <p:sldId id="261" r:id="rId26"/>
    <p:sldId id="272" r:id="rId27"/>
    <p:sldId id="262" r:id="rId28"/>
    <p:sldId id="273" r:id="rId29"/>
    <p:sldId id="275" r:id="rId30"/>
    <p:sldId id="257" r:id="rId31"/>
    <p:sldId id="268" r:id="rId32"/>
    <p:sldId id="280" r:id="rId33"/>
    <p:sldId id="281" r:id="rId34"/>
    <p:sldId id="293" r:id="rId35"/>
    <p:sldId id="282" r:id="rId36"/>
    <p:sldId id="294" r:id="rId37"/>
    <p:sldId id="297" r:id="rId38"/>
    <p:sldId id="299" r:id="rId39"/>
  </p:sldIdLst>
  <p:sldSz cx="6858000" cy="9144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13" autoAdjust="0"/>
    <p:restoredTop sz="94706" autoAdjust="0"/>
  </p:normalViewPr>
  <p:slideViewPr>
    <p:cSldViewPr>
      <p:cViewPr varScale="1">
        <p:scale>
          <a:sx n="66" d="100"/>
          <a:sy n="66" d="100"/>
        </p:scale>
        <p:origin x="237" y="60"/>
      </p:cViewPr>
      <p:guideLst>
        <p:guide orient="horz" pos="2880"/>
        <p:guide pos="2160"/>
      </p:guideLst>
    </p:cSldViewPr>
  </p:slideViewPr>
  <p:outlineViewPr>
    <p:cViewPr>
      <p:scale>
        <a:sx n="33" d="100"/>
        <a:sy n="33" d="100"/>
      </p:scale>
      <p:origin x="0" y="5712"/>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9A3F3D3E-105C-4891-B288-BC982DA6DAD6}" type="datetimeFigureOut">
              <a:rPr lang="en-US" smtClean="0"/>
              <a:pPr/>
              <a:t>10/7/2016</a:t>
            </a:fld>
            <a:endParaRPr lang="en-GB"/>
          </a:p>
        </p:txBody>
      </p:sp>
      <p:sp>
        <p:nvSpPr>
          <p:cNvPr id="4" name="Footer Placehold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211D2043-CCB6-4766-B123-7F0CB303EA95}" type="slidenum">
              <a:rPr lang="en-GB" smtClean="0"/>
              <a:pPr/>
              <a:t>‹#›</a:t>
            </a:fld>
            <a:endParaRPr lang="en-GB"/>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CADC2EEA-5A22-C949-A153-F31A281BAFB7}" type="datetimeFigureOut">
              <a:rPr lang="en-US" smtClean="0"/>
              <a:pPr/>
              <a:t>10/7/2016</a:t>
            </a:fld>
            <a:endParaRPr lang="en-US"/>
          </a:p>
        </p:txBody>
      </p:sp>
      <p:sp>
        <p:nvSpPr>
          <p:cNvPr id="4" name="Slide Image Placeholder 3"/>
          <p:cNvSpPr>
            <a:spLocks noGrp="1" noRot="1" noChangeAspect="1"/>
          </p:cNvSpPr>
          <p:nvPr>
            <p:ph type="sldImg" idx="2"/>
          </p:nvPr>
        </p:nvSpPr>
        <p:spPr>
          <a:xfrm>
            <a:off x="2003425" y="744538"/>
            <a:ext cx="2790825"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450" y="4714875"/>
            <a:ext cx="5438775" cy="44672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49688" y="9428163"/>
            <a:ext cx="2946400" cy="496887"/>
          </a:xfrm>
          <a:prstGeom prst="rect">
            <a:avLst/>
          </a:prstGeom>
        </p:spPr>
        <p:txBody>
          <a:bodyPr vert="horz" lIns="91440" tIns="45720" rIns="91440" bIns="45720" rtlCol="0" anchor="b"/>
          <a:lstStyle>
            <a:lvl1pPr algn="r">
              <a:defRPr sz="1200"/>
            </a:lvl1pPr>
          </a:lstStyle>
          <a:p>
            <a:fld id="{6E9F7EEC-8A1A-F940-A3ED-2C4675DAD95F}"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For training materials, include </a:t>
            </a:r>
            <a:r>
              <a:rPr lang="en-US" dirty="0" err="1"/>
              <a:t>brufen</a:t>
            </a:r>
            <a:r>
              <a:rPr lang="en-US" dirty="0"/>
              <a:t> dosing</a:t>
            </a:r>
          </a:p>
        </p:txBody>
      </p:sp>
      <p:sp>
        <p:nvSpPr>
          <p:cNvPr id="4" name="Slide Number Placeholder 3"/>
          <p:cNvSpPr>
            <a:spLocks noGrp="1"/>
          </p:cNvSpPr>
          <p:nvPr>
            <p:ph type="sldNum" sz="quarter" idx="10"/>
          </p:nvPr>
        </p:nvSpPr>
        <p:spPr/>
        <p:txBody>
          <a:bodyPr/>
          <a:lstStyle/>
          <a:p>
            <a:fld id="{6E9F7EEC-8A1A-F940-A3ED-2C4675DAD95F}" type="slidenum">
              <a:rPr lang="en-US" smtClean="0"/>
              <a:pPr/>
              <a:t>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Make sure the</a:t>
            </a:r>
            <a:r>
              <a:rPr lang="en-US" baseline="0" dirty="0"/>
              <a:t> illustration shows the fertilization in the fallopian tube</a:t>
            </a:r>
            <a:endParaRPr lang="en-US" dirty="0"/>
          </a:p>
        </p:txBody>
      </p:sp>
      <p:sp>
        <p:nvSpPr>
          <p:cNvPr id="4" name="Slide Number Placeholder 3"/>
          <p:cNvSpPr>
            <a:spLocks noGrp="1"/>
          </p:cNvSpPr>
          <p:nvPr>
            <p:ph type="sldNum" sz="quarter" idx="10"/>
          </p:nvPr>
        </p:nvSpPr>
        <p:spPr/>
        <p:txBody>
          <a:bodyPr/>
          <a:lstStyle/>
          <a:p>
            <a:fld id="{6E9F7EEC-8A1A-F940-A3ED-2C4675DAD95F}" type="slidenum">
              <a:rPr lang="en-US" smtClean="0"/>
              <a:pPr/>
              <a:t>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Illustrator: have another</a:t>
            </a:r>
            <a:r>
              <a:rPr lang="en-US" baseline="0" dirty="0"/>
              <a:t> section with her w</a:t>
            </a:r>
            <a:r>
              <a:rPr lang="en-US" dirty="0"/>
              <a:t>alking to school looking happy</a:t>
            </a:r>
          </a:p>
        </p:txBody>
      </p:sp>
      <p:sp>
        <p:nvSpPr>
          <p:cNvPr id="4" name="Slide Number Placeholder 3"/>
          <p:cNvSpPr>
            <a:spLocks noGrp="1"/>
          </p:cNvSpPr>
          <p:nvPr>
            <p:ph type="sldNum" sz="quarter" idx="10"/>
          </p:nvPr>
        </p:nvSpPr>
        <p:spPr/>
        <p:txBody>
          <a:bodyPr/>
          <a:lstStyle/>
          <a:p>
            <a:fld id="{6E9F7EEC-8A1A-F940-A3ED-2C4675DAD95F}" type="slidenum">
              <a:rPr lang="en-US" smtClean="0"/>
              <a:pPr/>
              <a:t>14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E9F7EEC-8A1A-F940-A3ED-2C4675DAD95F}" type="slidenum">
              <a:rPr lang="en-US" smtClean="0"/>
              <a:pPr/>
              <a:t>33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00042" y="397389"/>
            <a:ext cx="5929354" cy="745587"/>
          </a:xfrm>
        </p:spPr>
        <p:txBody>
          <a:bodyPr>
            <a:normAutofit/>
          </a:bodyPr>
          <a:lstStyle>
            <a:lvl1pPr>
              <a:defRPr sz="2800" b="1" cap="all" baseline="0"/>
            </a:lvl1pPr>
          </a:lstStyle>
          <a:p>
            <a:endParaRPr lang="en-GB" dirty="0"/>
          </a:p>
        </p:txBody>
      </p:sp>
      <p:sp>
        <p:nvSpPr>
          <p:cNvPr id="8" name="Picture Placeholder 7"/>
          <p:cNvSpPr>
            <a:spLocks noGrp="1"/>
          </p:cNvSpPr>
          <p:nvPr>
            <p:ph type="pic" sz="quarter" idx="10"/>
          </p:nvPr>
        </p:nvSpPr>
        <p:spPr>
          <a:xfrm>
            <a:off x="571500" y="1214414"/>
            <a:ext cx="5786438" cy="6429375"/>
          </a:xfrm>
          <a:prstGeom prst="rect">
            <a:avLst/>
          </a:prstGeom>
        </p:spPr>
        <p:txBody>
          <a:bodyPr/>
          <a:lstStyle/>
          <a:p>
            <a:endParaRPr lang="en-GB"/>
          </a:p>
        </p:txBody>
      </p:sp>
      <p:sp>
        <p:nvSpPr>
          <p:cNvPr id="10" name="Text Placeholder 9"/>
          <p:cNvSpPr>
            <a:spLocks noGrp="1"/>
          </p:cNvSpPr>
          <p:nvPr>
            <p:ph type="body" sz="quarter" idx="11"/>
          </p:nvPr>
        </p:nvSpPr>
        <p:spPr>
          <a:xfrm>
            <a:off x="571500" y="7715250"/>
            <a:ext cx="5786438" cy="571500"/>
          </a:xfrm>
          <a:prstGeom prst="rect">
            <a:avLst/>
          </a:prstGeom>
        </p:spPr>
        <p:txBody>
          <a:bodyPr/>
          <a:lstStyle>
            <a:lvl2pPr algn="ctr">
              <a:buNone/>
              <a:defRPr b="1" cap="all" baseline="0"/>
            </a:lvl2pPr>
          </a:lstStyle>
          <a:p>
            <a:pPr lvl="1"/>
            <a:endParaRPr lang="en-GB"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4067"/>
            <a:ext cx="2256235" cy="154940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2681287" y="364067"/>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0" y="1913467"/>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3712006-B27E-D14B-8F26-DC2D4A5FC30D}" type="datetimeFigureOut">
              <a:rPr lang="en-US" smtClean="0"/>
              <a:pPr/>
              <a:t>10/7/2016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6903D5-2280-C843-AE8A-D3FA3CC2153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6400800"/>
            <a:ext cx="4114800" cy="755651"/>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344216" y="81703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344216" y="7156451"/>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3712006-B27E-D14B-8F26-DC2D4A5FC30D}" type="datetimeFigureOut">
              <a:rPr lang="en-US" smtClean="0"/>
              <a:pPr/>
              <a:t>10/7/2016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6903D5-2280-C843-AE8A-D3FA3CC2153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712006-B27E-D14B-8F26-DC2D4A5FC30D}" type="datetimeFigureOut">
              <a:rPr lang="en-US" smtClean="0"/>
              <a:pPr/>
              <a:t>10/7/2016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6903D5-2280-C843-AE8A-D3FA3CC2153B}"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366185"/>
            <a:ext cx="1543050" cy="780203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366185"/>
            <a:ext cx="4514850"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712006-B27E-D14B-8F26-DC2D4A5FC30D}" type="datetimeFigureOut">
              <a:rPr lang="en-US" smtClean="0"/>
              <a:pPr/>
              <a:t>10/7/2016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6903D5-2280-C843-AE8A-D3FA3CC2153B}"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00042" y="397389"/>
            <a:ext cx="5929354" cy="745587"/>
          </a:xfrm>
        </p:spPr>
        <p:txBody>
          <a:bodyPr>
            <a:normAutofit/>
          </a:bodyPr>
          <a:lstStyle>
            <a:lvl1pPr>
              <a:defRPr sz="2800" b="1" cap="all" baseline="0"/>
            </a:lvl1pPr>
          </a:lstStyle>
          <a:p>
            <a:endParaRPr lang="en-GB" dirty="0"/>
          </a:p>
        </p:txBody>
      </p:sp>
      <p:sp>
        <p:nvSpPr>
          <p:cNvPr id="6" name="Text Placeholder 5"/>
          <p:cNvSpPr>
            <a:spLocks noGrp="1"/>
          </p:cNvSpPr>
          <p:nvPr>
            <p:ph type="body" sz="quarter" idx="10"/>
          </p:nvPr>
        </p:nvSpPr>
        <p:spPr>
          <a:xfrm>
            <a:off x="571500" y="1214438"/>
            <a:ext cx="5857875" cy="6929437"/>
          </a:xfrm>
          <a:prstGeom prst="rect">
            <a:avLst/>
          </a:prstGeom>
        </p:spPr>
        <p:txBody>
          <a:bodyPr/>
          <a:lstStyle>
            <a:lvl1pPr>
              <a:defRPr sz="2400"/>
            </a:lvl1pPr>
            <a:lvl2pPr>
              <a:defRPr sz="2400"/>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00042" y="397389"/>
            <a:ext cx="5929354" cy="745587"/>
          </a:xfrm>
        </p:spPr>
        <p:txBody>
          <a:bodyPr>
            <a:normAutofit/>
          </a:bodyPr>
          <a:lstStyle>
            <a:lvl1pPr>
              <a:defRPr sz="2800" b="1" cap="all" baseline="0"/>
            </a:lvl1pPr>
          </a:lstStyle>
          <a:p>
            <a:endParaRPr lang="en-GB" dirty="0"/>
          </a:p>
        </p:txBody>
      </p:sp>
      <p:sp>
        <p:nvSpPr>
          <p:cNvPr id="8" name="Picture Placeholder 7"/>
          <p:cNvSpPr>
            <a:spLocks noGrp="1"/>
          </p:cNvSpPr>
          <p:nvPr>
            <p:ph type="pic" sz="quarter" idx="10"/>
          </p:nvPr>
        </p:nvSpPr>
        <p:spPr>
          <a:xfrm>
            <a:off x="571500" y="1214414"/>
            <a:ext cx="5786438" cy="6429375"/>
          </a:xfrm>
          <a:prstGeom prst="rect">
            <a:avLst/>
          </a:prstGeom>
        </p:spPr>
        <p:txBody>
          <a:bodyPr/>
          <a:lstStyle/>
          <a:p>
            <a:endParaRPr lang="en-GB"/>
          </a:p>
        </p:txBody>
      </p:sp>
      <p:sp>
        <p:nvSpPr>
          <p:cNvPr id="10" name="Text Placeholder 9"/>
          <p:cNvSpPr>
            <a:spLocks noGrp="1"/>
          </p:cNvSpPr>
          <p:nvPr>
            <p:ph type="body" sz="quarter" idx="11"/>
          </p:nvPr>
        </p:nvSpPr>
        <p:spPr>
          <a:xfrm>
            <a:off x="571500" y="7715250"/>
            <a:ext cx="5786438" cy="571500"/>
          </a:xfrm>
          <a:prstGeom prst="rect">
            <a:avLst/>
          </a:prstGeom>
        </p:spPr>
        <p:txBody>
          <a:bodyPr/>
          <a:lstStyle>
            <a:lvl2pPr algn="ctr">
              <a:buNone/>
              <a:defRPr b="1" cap="all" baseline="0"/>
            </a:lvl2pPr>
          </a:lstStyle>
          <a:p>
            <a:pPr lvl="1"/>
            <a:endParaRPr lang="en-GB"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00042" y="397389"/>
            <a:ext cx="5929354" cy="745587"/>
          </a:xfrm>
        </p:spPr>
        <p:txBody>
          <a:bodyPr>
            <a:normAutofit/>
          </a:bodyPr>
          <a:lstStyle>
            <a:lvl1pPr>
              <a:defRPr sz="2800" b="1" cap="all" baseline="0"/>
            </a:lvl1pPr>
          </a:lstStyle>
          <a:p>
            <a:endParaRPr lang="en-GB" dirty="0"/>
          </a:p>
        </p:txBody>
      </p:sp>
      <p:sp>
        <p:nvSpPr>
          <p:cNvPr id="8" name="Picture Placeholder 7"/>
          <p:cNvSpPr>
            <a:spLocks noGrp="1"/>
          </p:cNvSpPr>
          <p:nvPr>
            <p:ph type="pic" sz="quarter" idx="10"/>
          </p:nvPr>
        </p:nvSpPr>
        <p:spPr>
          <a:xfrm>
            <a:off x="571500" y="1214414"/>
            <a:ext cx="5786438" cy="6429375"/>
          </a:xfrm>
          <a:prstGeom prst="rect">
            <a:avLst/>
          </a:prstGeom>
        </p:spPr>
        <p:txBody>
          <a:bodyPr/>
          <a:lstStyle/>
          <a:p>
            <a:endParaRPr lang="en-GB"/>
          </a:p>
        </p:txBody>
      </p:sp>
      <p:sp>
        <p:nvSpPr>
          <p:cNvPr id="10" name="Text Placeholder 9"/>
          <p:cNvSpPr>
            <a:spLocks noGrp="1"/>
          </p:cNvSpPr>
          <p:nvPr>
            <p:ph type="body" sz="quarter" idx="11"/>
          </p:nvPr>
        </p:nvSpPr>
        <p:spPr>
          <a:xfrm>
            <a:off x="571500" y="7715250"/>
            <a:ext cx="5786438" cy="571500"/>
          </a:xfrm>
          <a:prstGeom prst="rect">
            <a:avLst/>
          </a:prstGeom>
        </p:spPr>
        <p:txBody>
          <a:bodyPr/>
          <a:lstStyle>
            <a:lvl2pPr algn="ctr">
              <a:buNone/>
              <a:defRPr b="1" cap="all" baseline="0"/>
            </a:lvl2pPr>
          </a:lstStyle>
          <a:p>
            <a:pPr lvl="1"/>
            <a:endParaRPr lang="en-GB"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00042" y="397389"/>
            <a:ext cx="5929354" cy="745587"/>
          </a:xfrm>
        </p:spPr>
        <p:txBody>
          <a:bodyPr>
            <a:normAutofit/>
          </a:bodyPr>
          <a:lstStyle>
            <a:lvl1pPr>
              <a:defRPr sz="2800" b="1" cap="all" baseline="0"/>
            </a:lvl1pPr>
          </a:lstStyle>
          <a:p>
            <a:endParaRPr lang="en-GB" dirty="0"/>
          </a:p>
        </p:txBody>
      </p:sp>
      <p:sp>
        <p:nvSpPr>
          <p:cNvPr id="8" name="Picture Placeholder 7"/>
          <p:cNvSpPr>
            <a:spLocks noGrp="1"/>
          </p:cNvSpPr>
          <p:nvPr>
            <p:ph type="pic" sz="quarter" idx="10"/>
          </p:nvPr>
        </p:nvSpPr>
        <p:spPr>
          <a:xfrm>
            <a:off x="571500" y="1214414"/>
            <a:ext cx="5786438" cy="6429375"/>
          </a:xfrm>
          <a:prstGeom prst="rect">
            <a:avLst/>
          </a:prstGeom>
        </p:spPr>
        <p:txBody>
          <a:bodyPr/>
          <a:lstStyle/>
          <a:p>
            <a:endParaRPr lang="en-GB"/>
          </a:p>
        </p:txBody>
      </p:sp>
      <p:sp>
        <p:nvSpPr>
          <p:cNvPr id="10" name="Text Placeholder 9"/>
          <p:cNvSpPr>
            <a:spLocks noGrp="1"/>
          </p:cNvSpPr>
          <p:nvPr>
            <p:ph type="body" sz="quarter" idx="11"/>
          </p:nvPr>
        </p:nvSpPr>
        <p:spPr>
          <a:xfrm>
            <a:off x="571500" y="7715250"/>
            <a:ext cx="5786438" cy="571500"/>
          </a:xfrm>
          <a:prstGeom prst="rect">
            <a:avLst/>
          </a:prstGeom>
        </p:spPr>
        <p:txBody>
          <a:bodyPr/>
          <a:lstStyle>
            <a:lvl2pPr algn="ctr">
              <a:buNone/>
              <a:defRPr b="1" cap="all" baseline="0"/>
            </a:lvl2pPr>
          </a:lstStyle>
          <a:p>
            <a:pPr lvl="1"/>
            <a:endParaRPr lang="en-GB"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00042" y="397389"/>
            <a:ext cx="5929354" cy="745587"/>
          </a:xfrm>
        </p:spPr>
        <p:txBody>
          <a:bodyPr>
            <a:normAutofit/>
          </a:bodyPr>
          <a:lstStyle>
            <a:lvl1pPr>
              <a:defRPr sz="2800" b="1" cap="all" baseline="0"/>
            </a:lvl1pPr>
          </a:lstStyle>
          <a:p>
            <a:endParaRPr lang="en-GB" dirty="0"/>
          </a:p>
        </p:txBody>
      </p:sp>
      <p:sp>
        <p:nvSpPr>
          <p:cNvPr id="8" name="Picture Placeholder 7"/>
          <p:cNvSpPr>
            <a:spLocks noGrp="1"/>
          </p:cNvSpPr>
          <p:nvPr>
            <p:ph type="pic" sz="quarter" idx="10"/>
          </p:nvPr>
        </p:nvSpPr>
        <p:spPr>
          <a:xfrm>
            <a:off x="571500" y="1214414"/>
            <a:ext cx="5786438" cy="6429375"/>
          </a:xfrm>
          <a:prstGeom prst="rect">
            <a:avLst/>
          </a:prstGeom>
        </p:spPr>
        <p:txBody>
          <a:bodyPr/>
          <a:lstStyle/>
          <a:p>
            <a:endParaRPr lang="en-GB"/>
          </a:p>
        </p:txBody>
      </p:sp>
      <p:sp>
        <p:nvSpPr>
          <p:cNvPr id="10" name="Text Placeholder 9"/>
          <p:cNvSpPr>
            <a:spLocks noGrp="1"/>
          </p:cNvSpPr>
          <p:nvPr>
            <p:ph type="body" sz="quarter" idx="11"/>
          </p:nvPr>
        </p:nvSpPr>
        <p:spPr>
          <a:xfrm>
            <a:off x="571500" y="7715250"/>
            <a:ext cx="5786438" cy="571500"/>
          </a:xfrm>
          <a:prstGeom prst="rect">
            <a:avLst/>
          </a:prstGeom>
        </p:spPr>
        <p:txBody>
          <a:bodyPr/>
          <a:lstStyle>
            <a:lvl2pPr algn="ctr">
              <a:buNone/>
              <a:defRPr b="1" cap="all" baseline="0"/>
            </a:lvl2pPr>
          </a:lstStyle>
          <a:p>
            <a:pPr lvl="1"/>
            <a:endParaRPr lang="en-GB"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00042" y="397389"/>
            <a:ext cx="5929354" cy="745587"/>
          </a:xfrm>
        </p:spPr>
        <p:txBody>
          <a:bodyPr>
            <a:normAutofit/>
          </a:bodyPr>
          <a:lstStyle>
            <a:lvl1pPr>
              <a:defRPr sz="2800" b="1" cap="all" baseline="0"/>
            </a:lvl1pPr>
          </a:lstStyle>
          <a:p>
            <a:endParaRPr lang="en-GB" dirty="0"/>
          </a:p>
        </p:txBody>
      </p:sp>
      <p:sp>
        <p:nvSpPr>
          <p:cNvPr id="8" name="Picture Placeholder 7"/>
          <p:cNvSpPr>
            <a:spLocks noGrp="1"/>
          </p:cNvSpPr>
          <p:nvPr>
            <p:ph type="pic" sz="quarter" idx="10"/>
          </p:nvPr>
        </p:nvSpPr>
        <p:spPr>
          <a:xfrm>
            <a:off x="571500" y="1214414"/>
            <a:ext cx="5786438" cy="6429375"/>
          </a:xfrm>
          <a:prstGeom prst="rect">
            <a:avLst/>
          </a:prstGeom>
        </p:spPr>
        <p:txBody>
          <a:bodyPr/>
          <a:lstStyle/>
          <a:p>
            <a:endParaRPr lang="en-GB"/>
          </a:p>
        </p:txBody>
      </p:sp>
      <p:sp>
        <p:nvSpPr>
          <p:cNvPr id="10" name="Text Placeholder 9"/>
          <p:cNvSpPr>
            <a:spLocks noGrp="1"/>
          </p:cNvSpPr>
          <p:nvPr>
            <p:ph type="body" sz="quarter" idx="11"/>
          </p:nvPr>
        </p:nvSpPr>
        <p:spPr>
          <a:xfrm>
            <a:off x="571500" y="7715250"/>
            <a:ext cx="5786438" cy="571500"/>
          </a:xfrm>
          <a:prstGeom prst="rect">
            <a:avLst/>
          </a:prstGeom>
        </p:spPr>
        <p:txBody>
          <a:bodyPr/>
          <a:lstStyle>
            <a:lvl2pPr algn="ctr">
              <a:buNone/>
              <a:defRPr b="1" cap="all" baseline="0"/>
            </a:lvl2pPr>
          </a:lstStyle>
          <a:p>
            <a:pPr lvl="1"/>
            <a:endParaRPr lang="en-GB"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00042" y="397389"/>
            <a:ext cx="5929354" cy="745587"/>
          </a:xfrm>
        </p:spPr>
        <p:txBody>
          <a:bodyPr>
            <a:normAutofit/>
          </a:bodyPr>
          <a:lstStyle>
            <a:lvl1pPr>
              <a:defRPr sz="2800" b="1" cap="all" baseline="0"/>
            </a:lvl1pPr>
          </a:lstStyle>
          <a:p>
            <a:endParaRPr lang="en-GB" dirty="0"/>
          </a:p>
        </p:txBody>
      </p:sp>
      <p:sp>
        <p:nvSpPr>
          <p:cNvPr id="6" name="Text Placeholder 5"/>
          <p:cNvSpPr>
            <a:spLocks noGrp="1"/>
          </p:cNvSpPr>
          <p:nvPr>
            <p:ph type="body" sz="quarter" idx="10"/>
          </p:nvPr>
        </p:nvSpPr>
        <p:spPr>
          <a:xfrm>
            <a:off x="571500" y="1214438"/>
            <a:ext cx="5857875" cy="6929437"/>
          </a:xfrm>
          <a:prstGeom prst="rect">
            <a:avLst/>
          </a:prstGeom>
        </p:spPr>
        <p:txBody>
          <a:bodyPr/>
          <a:lstStyle>
            <a:lvl1pPr>
              <a:defRPr sz="2400"/>
            </a:lvl1pPr>
            <a:lvl2pPr>
              <a:defRPr sz="2400"/>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00042" y="397389"/>
            <a:ext cx="5929354" cy="745587"/>
          </a:xfrm>
        </p:spPr>
        <p:txBody>
          <a:bodyPr>
            <a:normAutofit/>
          </a:bodyPr>
          <a:lstStyle>
            <a:lvl1pPr>
              <a:defRPr sz="2800" b="1" cap="all" baseline="0"/>
            </a:lvl1pPr>
          </a:lstStyle>
          <a:p>
            <a:endParaRPr lang="en-GB" dirty="0"/>
          </a:p>
        </p:txBody>
      </p:sp>
      <p:sp>
        <p:nvSpPr>
          <p:cNvPr id="8" name="Picture Placeholder 7"/>
          <p:cNvSpPr>
            <a:spLocks noGrp="1"/>
          </p:cNvSpPr>
          <p:nvPr>
            <p:ph type="pic" sz="quarter" idx="10"/>
          </p:nvPr>
        </p:nvSpPr>
        <p:spPr>
          <a:xfrm>
            <a:off x="571500" y="1214414"/>
            <a:ext cx="5786438" cy="6429375"/>
          </a:xfrm>
          <a:prstGeom prst="rect">
            <a:avLst/>
          </a:prstGeom>
        </p:spPr>
        <p:txBody>
          <a:bodyPr/>
          <a:lstStyle/>
          <a:p>
            <a:endParaRPr lang="en-GB"/>
          </a:p>
        </p:txBody>
      </p:sp>
      <p:sp>
        <p:nvSpPr>
          <p:cNvPr id="10" name="Text Placeholder 9"/>
          <p:cNvSpPr>
            <a:spLocks noGrp="1"/>
          </p:cNvSpPr>
          <p:nvPr>
            <p:ph type="body" sz="quarter" idx="11"/>
          </p:nvPr>
        </p:nvSpPr>
        <p:spPr>
          <a:xfrm>
            <a:off x="571500" y="7715250"/>
            <a:ext cx="5786438" cy="571500"/>
          </a:xfrm>
          <a:prstGeom prst="rect">
            <a:avLst/>
          </a:prstGeom>
        </p:spPr>
        <p:txBody>
          <a:bodyPr/>
          <a:lstStyle>
            <a:lvl2pPr algn="ctr">
              <a:buNone/>
              <a:defRPr b="1" cap="all" baseline="0"/>
            </a:lvl2pPr>
          </a:lstStyle>
          <a:p>
            <a:pPr lvl="1"/>
            <a:endParaRPr lang="en-GB"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00042" y="397389"/>
            <a:ext cx="5929354" cy="745587"/>
          </a:xfrm>
        </p:spPr>
        <p:txBody>
          <a:bodyPr>
            <a:normAutofit/>
          </a:bodyPr>
          <a:lstStyle>
            <a:lvl1pPr>
              <a:defRPr sz="2800" b="1" cap="all" baseline="0"/>
            </a:lvl1pPr>
          </a:lstStyle>
          <a:p>
            <a:endParaRPr lang="en-GB" dirty="0"/>
          </a:p>
        </p:txBody>
      </p:sp>
      <p:sp>
        <p:nvSpPr>
          <p:cNvPr id="8" name="Picture Placeholder 7"/>
          <p:cNvSpPr>
            <a:spLocks noGrp="1"/>
          </p:cNvSpPr>
          <p:nvPr>
            <p:ph type="pic" sz="quarter" idx="10"/>
          </p:nvPr>
        </p:nvSpPr>
        <p:spPr>
          <a:xfrm>
            <a:off x="571500" y="1214414"/>
            <a:ext cx="5786438" cy="6429375"/>
          </a:xfrm>
          <a:prstGeom prst="rect">
            <a:avLst/>
          </a:prstGeom>
        </p:spPr>
        <p:txBody>
          <a:bodyPr/>
          <a:lstStyle/>
          <a:p>
            <a:endParaRPr lang="en-GB"/>
          </a:p>
        </p:txBody>
      </p:sp>
      <p:sp>
        <p:nvSpPr>
          <p:cNvPr id="10" name="Text Placeholder 9"/>
          <p:cNvSpPr>
            <a:spLocks noGrp="1"/>
          </p:cNvSpPr>
          <p:nvPr>
            <p:ph type="body" sz="quarter" idx="11"/>
          </p:nvPr>
        </p:nvSpPr>
        <p:spPr>
          <a:xfrm>
            <a:off x="571500" y="7715250"/>
            <a:ext cx="5786438" cy="571500"/>
          </a:xfrm>
          <a:prstGeom prst="rect">
            <a:avLst/>
          </a:prstGeom>
        </p:spPr>
        <p:txBody>
          <a:bodyPr/>
          <a:lstStyle>
            <a:lvl2pPr algn="ctr">
              <a:buNone/>
              <a:defRPr b="1" cap="all" baseline="0"/>
            </a:lvl2pPr>
          </a:lstStyle>
          <a:p>
            <a:pPr lvl="1"/>
            <a:endParaRPr lang="en-GB"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568"/>
            <a:ext cx="5829300" cy="1960033"/>
          </a:xfrm>
        </p:spPr>
        <p:txBody>
          <a:bodyPr/>
          <a:lstStyle/>
          <a:p>
            <a:r>
              <a:rPr lang="en-US"/>
              <a:t>Click to edit Master title style</a:t>
            </a:r>
          </a:p>
        </p:txBody>
      </p:sp>
      <p:sp>
        <p:nvSpPr>
          <p:cNvPr id="3" name="Subtitle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3712006-B27E-D14B-8F26-DC2D4A5FC30D}" type="datetimeFigureOut">
              <a:rPr lang="en-US" smtClean="0"/>
              <a:pPr/>
              <a:t>10/7/2016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6903D5-2280-C843-AE8A-D3FA3CC2153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712006-B27E-D14B-8F26-DC2D4A5FC30D}" type="datetimeFigureOut">
              <a:rPr lang="en-US" smtClean="0"/>
              <a:pPr/>
              <a:t>10/7/2016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6903D5-2280-C843-AE8A-D3FA3CC2153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5875867"/>
            <a:ext cx="5829300" cy="181610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541735" y="3875618"/>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712006-B27E-D14B-8F26-DC2D4A5FC30D}" type="datetimeFigureOut">
              <a:rPr lang="en-US" smtClean="0"/>
              <a:pPr/>
              <a:t>10/7/2016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6903D5-2280-C843-AE8A-D3FA3CC2153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0" y="2133601"/>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86150" y="2133601"/>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3712006-B27E-D14B-8F26-DC2D4A5FC30D}" type="datetimeFigureOut">
              <a:rPr lang="en-US" smtClean="0"/>
              <a:pPr/>
              <a:t>10/7/2016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6903D5-2280-C843-AE8A-D3FA3CC2153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0"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3769"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483769"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3712006-B27E-D14B-8F26-DC2D4A5FC30D}" type="datetimeFigureOut">
              <a:rPr lang="en-US" smtClean="0"/>
              <a:pPr/>
              <a:t>10/7/2016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6903D5-2280-C843-AE8A-D3FA3CC2153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3712006-B27E-D14B-8F26-DC2D4A5FC30D}" type="datetimeFigureOut">
              <a:rPr lang="en-US" smtClean="0"/>
              <a:pPr/>
              <a:t>10/7/2016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6903D5-2280-C843-AE8A-D3FA3CC2153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712006-B27E-D14B-8F26-DC2D4A5FC30D}" type="datetimeFigureOut">
              <a:rPr lang="en-US" smtClean="0"/>
              <a:pPr/>
              <a:t>10/7/2016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6903D5-2280-C843-AE8A-D3FA3CC2153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slideLayout" Target="../slideLayouts/slideLayout2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 Type="http://schemas.openxmlformats.org/officeDocument/2006/relationships/slideLayout" Target="../slideLayouts/slideLayout4.xml"/><Relationship Id="rId16" Type="http://schemas.openxmlformats.org/officeDocument/2006/relationships/slideLayout" Target="../slideLayouts/slideLayout18.xml"/><Relationship Id="rId20" Type="http://schemas.openxmlformats.org/officeDocument/2006/relationships/theme" Target="../theme/theme2.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10" Type="http://schemas.openxmlformats.org/officeDocument/2006/relationships/slideLayout" Target="../slideLayouts/slideLayout12.xml"/><Relationship Id="rId19" Type="http://schemas.openxmlformats.org/officeDocument/2006/relationships/slideLayout" Target="../slideLayouts/slideLayout21.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366184"/>
            <a:ext cx="6172200" cy="633916"/>
          </a:xfrm>
          <a:prstGeom prst="rect">
            <a:avLst/>
          </a:prstGeom>
        </p:spPr>
        <p:txBody>
          <a:bodyPr vert="horz" lIns="91440" tIns="45720" rIns="91440" bIns="45720" rtlCol="0" anchor="ctr">
            <a:normAutofit/>
          </a:bodyPr>
          <a:lstStyle/>
          <a:p>
            <a:endParaRPr lang="en-US" dirty="0"/>
          </a:p>
        </p:txBody>
      </p:sp>
      <p:pic>
        <p:nvPicPr>
          <p:cNvPr id="6" name="Picture 5" descr="Tingathe.psd"/>
          <p:cNvPicPr>
            <a:picLocks noChangeAspect="1"/>
          </p:cNvPicPr>
          <p:nvPr/>
        </p:nvPicPr>
        <p:blipFill>
          <a:blip r:embed="rId4" cstate="print"/>
          <a:srcRect/>
          <a:stretch>
            <a:fillRect/>
          </a:stretch>
        </p:blipFill>
        <p:spPr bwMode="auto">
          <a:xfrm>
            <a:off x="5942014" y="8358214"/>
            <a:ext cx="511175" cy="514350"/>
          </a:xfrm>
          <a:prstGeom prst="rect">
            <a:avLst/>
          </a:prstGeom>
          <a:noFill/>
          <a:ln w="9525">
            <a:noFill/>
            <a:miter lim="800000"/>
            <a:headEnd/>
            <a:tailEnd/>
          </a:ln>
        </p:spPr>
      </p:pic>
      <p:sp>
        <p:nvSpPr>
          <p:cNvPr id="9" name="TextBox 8"/>
          <p:cNvSpPr txBox="1">
            <a:spLocks noChangeArrowheads="1"/>
          </p:cNvSpPr>
          <p:nvPr/>
        </p:nvSpPr>
        <p:spPr bwMode="auto">
          <a:xfrm>
            <a:off x="3786190" y="8510615"/>
            <a:ext cx="2514599" cy="276999"/>
          </a:xfrm>
          <a:prstGeom prst="rect">
            <a:avLst/>
          </a:prstGeom>
          <a:noFill/>
          <a:ln w="9525">
            <a:noFill/>
            <a:miter lim="800000"/>
            <a:headEnd/>
            <a:tailEnd/>
          </a:ln>
        </p:spPr>
        <p:txBody>
          <a:bodyPr wrap="square">
            <a:spAutoFit/>
          </a:bodyPr>
          <a:lstStyle/>
          <a:p>
            <a:r>
              <a:rPr lang="en-US" sz="1200" b="1" dirty="0">
                <a:latin typeface="Gill Sans MT" pitchFamily="34" charset="0"/>
              </a:rPr>
              <a:t>UNIT</a:t>
            </a:r>
            <a:r>
              <a:rPr lang="en-US" sz="1200" b="1" baseline="0" dirty="0">
                <a:latin typeface="Gill Sans MT" pitchFamily="34" charset="0"/>
              </a:rPr>
              <a:t> 12:</a:t>
            </a:r>
            <a:r>
              <a:rPr lang="en-US" sz="1200" b="0" baseline="0" dirty="0">
                <a:latin typeface="Gill Sans MT" pitchFamily="34" charset="0"/>
              </a:rPr>
              <a:t> FAMILY PLANNING</a:t>
            </a:r>
            <a:endParaRPr lang="en-US" sz="1200" b="0" dirty="0">
              <a:latin typeface="Gill Sans MT" pitchFamily="34" charset="0"/>
            </a:endParaRPr>
          </a:p>
        </p:txBody>
      </p:sp>
    </p:spTree>
  </p:cSld>
  <p:clrMap bg1="lt1" tx1="dk1" bg2="lt2" tx2="dk2" accent1="accent1" accent2="accent2" accent3="accent3" accent4="accent4" accent5="accent5" accent6="accent6" hlink="hlink" folHlink="folHlink"/>
  <p:sldLayoutIdLst>
    <p:sldLayoutId id="2147483661" r:id="rId1"/>
    <p:sldLayoutId id="2147483663"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366184"/>
            <a:ext cx="6172200" cy="1524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42900" y="2133601"/>
            <a:ext cx="6172200" cy="603461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42900" y="8475134"/>
            <a:ext cx="1600200" cy="486833"/>
          </a:xfrm>
          <a:prstGeom prst="rect">
            <a:avLst/>
          </a:prstGeom>
        </p:spPr>
        <p:txBody>
          <a:bodyPr vert="horz" lIns="91440" tIns="45720" rIns="91440" bIns="45720" rtlCol="0" anchor="ctr"/>
          <a:lstStyle>
            <a:lvl1pPr algn="l">
              <a:defRPr sz="1200">
                <a:solidFill>
                  <a:schemeClr val="tx1">
                    <a:tint val="75000"/>
                  </a:schemeClr>
                </a:solidFill>
              </a:defRPr>
            </a:lvl1pPr>
          </a:lstStyle>
          <a:p>
            <a:fld id="{D3712006-B27E-D14B-8F26-DC2D4A5FC30D}" type="datetimeFigureOut">
              <a:rPr lang="en-US" smtClean="0"/>
              <a:pPr/>
              <a:t>10/7/2016</a:t>
            </a:fld>
            <a:endParaRPr lang="en-US"/>
          </a:p>
        </p:txBody>
      </p:sp>
      <p:sp>
        <p:nvSpPr>
          <p:cNvPr id="5" name="Footer Placeholder 4"/>
          <p:cNvSpPr>
            <a:spLocks noGrp="1"/>
          </p:cNvSpPr>
          <p:nvPr>
            <p:ph type="ftr" sz="quarter" idx="3"/>
          </p:nvPr>
        </p:nvSpPr>
        <p:spPr>
          <a:xfrm>
            <a:off x="2343150" y="8475134"/>
            <a:ext cx="2171700"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914900" y="8475134"/>
            <a:ext cx="1600200" cy="486833"/>
          </a:xfrm>
          <a:prstGeom prst="rect">
            <a:avLst/>
          </a:prstGeom>
        </p:spPr>
        <p:txBody>
          <a:bodyPr vert="horz" lIns="91440" tIns="45720" rIns="91440" bIns="45720" rtlCol="0" anchor="ctr"/>
          <a:lstStyle>
            <a:lvl1pPr algn="r">
              <a:defRPr sz="1200">
                <a:solidFill>
                  <a:schemeClr val="tx1">
                    <a:tint val="75000"/>
                  </a:schemeClr>
                </a:solidFill>
              </a:defRPr>
            </a:lvl1pPr>
          </a:lstStyle>
          <a:p>
            <a:fld id="{8C6903D5-2280-C843-AE8A-D3FA3CC2153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 id="2147483683" r:id="rId19"/>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1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4.xml"/><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4.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00042" y="397389"/>
            <a:ext cx="5929354" cy="1431411"/>
          </a:xfrm>
        </p:spPr>
        <p:txBody>
          <a:bodyPr>
            <a:normAutofit fontScale="90000"/>
          </a:bodyPr>
          <a:lstStyle/>
          <a:p>
            <a:r>
              <a:rPr lang="en-US" dirty="0"/>
              <a:t>Guide to Sexual and reproductive health and Contraception</a:t>
            </a:r>
            <a:br>
              <a:rPr lang="en-US" dirty="0"/>
            </a:br>
            <a:endParaRPr lang="en-US" dirty="0"/>
          </a:p>
        </p:txBody>
      </p:sp>
      <p:pic>
        <p:nvPicPr>
          <p:cNvPr id="4" name="Picture 3"/>
          <p:cNvPicPr>
            <a:picLocks noChangeAspect="1"/>
          </p:cNvPicPr>
          <p:nvPr/>
        </p:nvPicPr>
        <p:blipFill>
          <a:blip r:embed="rId2"/>
          <a:stretch>
            <a:fillRect/>
          </a:stretch>
        </p:blipFill>
        <p:spPr>
          <a:xfrm>
            <a:off x="685800" y="2209800"/>
            <a:ext cx="5498749" cy="6096000"/>
          </a:xfrm>
          <a:prstGeom prst="rect">
            <a:avLst/>
          </a:prstGeom>
          <a:ln>
            <a:solidFill>
              <a:schemeClr val="tx1"/>
            </a:solid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pregnancy</a:t>
            </a:r>
          </a:p>
        </p:txBody>
      </p:sp>
      <p:sp>
        <p:nvSpPr>
          <p:cNvPr id="3" name="Text Placeholder 2"/>
          <p:cNvSpPr>
            <a:spLocks noGrp="1"/>
          </p:cNvSpPr>
          <p:nvPr>
            <p:ph type="body" sz="quarter" idx="10"/>
          </p:nvPr>
        </p:nvSpPr>
        <p:spPr/>
        <p:txBody>
          <a:bodyPr/>
          <a:lstStyle/>
          <a:p>
            <a:r>
              <a:rPr lang="en-US" dirty="0"/>
              <a:t>Because the embryo is attached to the uterus, your body will not shed the lining and you will not bleed (you will miss your period).  This is the first sign of pregnancy</a:t>
            </a:r>
          </a:p>
          <a:p>
            <a:r>
              <a:rPr lang="en-US" dirty="0"/>
              <a:t>It takes 9 months for the baby to grow</a:t>
            </a:r>
          </a:p>
          <a:p>
            <a:r>
              <a:rPr lang="en-US" dirty="0"/>
              <a:t>If you’ve had sex and miss a period, it is possible that you may be pregnant</a:t>
            </a:r>
          </a:p>
          <a:p>
            <a:r>
              <a:rPr lang="en-US" dirty="0"/>
              <a:t>Please talk to a healthcare provider immediately if you miss your periods or think you may be pregnant to ensure the health of yourself and the growing baby</a:t>
            </a:r>
          </a:p>
          <a:p>
            <a:endParaRPr lang="en-US" dirty="0"/>
          </a:p>
          <a:p>
            <a:endParaRPr lang="en-US" dirty="0"/>
          </a:p>
          <a:p>
            <a:pPr>
              <a:buNone/>
            </a:pPr>
            <a:endParaRPr lang="en-US" dirty="0"/>
          </a:p>
          <a:p>
            <a:endParaRPr lang="en-US" dirty="0"/>
          </a:p>
        </p:txBody>
      </p:sp>
      <p:pic>
        <p:nvPicPr>
          <p:cNvPr id="5" name="Picture 4"/>
          <p:cNvPicPr>
            <a:picLocks noChangeAspect="1"/>
          </p:cNvPicPr>
          <p:nvPr/>
        </p:nvPicPr>
        <p:blipFill>
          <a:blip r:embed="rId2"/>
          <a:stretch>
            <a:fillRect/>
          </a:stretch>
        </p:blipFill>
        <p:spPr>
          <a:xfrm>
            <a:off x="1219200" y="5867400"/>
            <a:ext cx="4648200" cy="274901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Signs of pregnancy</a:t>
            </a:r>
          </a:p>
        </p:txBody>
      </p:sp>
      <p:sp>
        <p:nvSpPr>
          <p:cNvPr id="3" name="Text Placeholder 2"/>
          <p:cNvSpPr>
            <a:spLocks noGrp="1"/>
          </p:cNvSpPr>
          <p:nvPr>
            <p:ph type="body" sz="quarter" idx="10"/>
          </p:nvPr>
        </p:nvSpPr>
        <p:spPr/>
        <p:txBody>
          <a:bodyPr/>
          <a:lstStyle/>
          <a:p>
            <a:r>
              <a:rPr lang="en-US" dirty="0"/>
              <a:t>Other signs of pregnancy other than missing your period include:</a:t>
            </a:r>
          </a:p>
          <a:p>
            <a:pPr lvl="1"/>
            <a:r>
              <a:rPr lang="en-US" dirty="0"/>
              <a:t>Fatigue</a:t>
            </a:r>
          </a:p>
          <a:p>
            <a:pPr lvl="1"/>
            <a:r>
              <a:rPr lang="en-US" dirty="0"/>
              <a:t>Nausea/ vomiting</a:t>
            </a:r>
          </a:p>
          <a:p>
            <a:pPr lvl="1"/>
            <a:r>
              <a:rPr lang="en-US" dirty="0"/>
              <a:t>Increased urinary frequency</a:t>
            </a:r>
          </a:p>
          <a:p>
            <a:pPr lvl="1"/>
            <a:r>
              <a:rPr lang="en-US" dirty="0"/>
              <a:t>Breast tenderness and enlargement</a:t>
            </a:r>
          </a:p>
          <a:p>
            <a:pPr lvl="1"/>
            <a:r>
              <a:rPr lang="en-US" dirty="0"/>
              <a:t>Bloating or cramping</a:t>
            </a:r>
          </a:p>
          <a:p>
            <a:pPr lvl="1"/>
            <a:r>
              <a:rPr lang="en-US" dirty="0"/>
              <a:t>Spotting (small amounts of blood from your vagina, less than your usual period)</a:t>
            </a:r>
          </a:p>
          <a:p>
            <a:pPr lvl="1"/>
            <a:r>
              <a:rPr lang="en-US" dirty="0"/>
              <a:t>Mood changes</a:t>
            </a:r>
          </a:p>
          <a:p>
            <a:r>
              <a:rPr lang="en-US" dirty="0"/>
              <a:t>Some people don’t experience any of these signs</a:t>
            </a:r>
          </a:p>
          <a:p>
            <a:pPr lvl="1">
              <a:buNone/>
            </a:pPr>
            <a:endParaRPr lang="en-US" dirty="0"/>
          </a:p>
        </p:txBody>
      </p:sp>
      <p:pic>
        <p:nvPicPr>
          <p:cNvPr id="4" name="Picture 3"/>
          <p:cNvPicPr>
            <a:picLocks noChangeAspect="1"/>
          </p:cNvPicPr>
          <p:nvPr/>
        </p:nvPicPr>
        <p:blipFill>
          <a:blip r:embed="rId2"/>
          <a:stretch>
            <a:fillRect/>
          </a:stretch>
        </p:blipFill>
        <p:spPr>
          <a:xfrm>
            <a:off x="381000" y="6248400"/>
            <a:ext cx="1314006" cy="2101011"/>
          </a:xfrm>
          <a:prstGeom prst="rect">
            <a:avLst/>
          </a:prstGeom>
        </p:spPr>
      </p:pic>
      <p:pic>
        <p:nvPicPr>
          <p:cNvPr id="5" name="Picture 4"/>
          <p:cNvPicPr>
            <a:picLocks noChangeAspect="1"/>
          </p:cNvPicPr>
          <p:nvPr/>
        </p:nvPicPr>
        <p:blipFill>
          <a:blip r:embed="rId3"/>
          <a:stretch>
            <a:fillRect/>
          </a:stretch>
        </p:blipFill>
        <p:spPr>
          <a:xfrm>
            <a:off x="1524000" y="7239000"/>
            <a:ext cx="1379136" cy="1577156"/>
          </a:xfrm>
          <a:prstGeom prst="rect">
            <a:avLst/>
          </a:prstGeom>
        </p:spPr>
      </p:pic>
      <p:pic>
        <p:nvPicPr>
          <p:cNvPr id="6" name="Picture 5"/>
          <p:cNvPicPr>
            <a:picLocks noChangeAspect="1"/>
          </p:cNvPicPr>
          <p:nvPr/>
        </p:nvPicPr>
        <p:blipFill>
          <a:blip r:embed="rId4"/>
          <a:stretch>
            <a:fillRect/>
          </a:stretch>
        </p:blipFill>
        <p:spPr>
          <a:xfrm>
            <a:off x="5105400" y="6096000"/>
            <a:ext cx="1405260" cy="1638300"/>
          </a:xfrm>
          <a:prstGeom prst="rect">
            <a:avLst/>
          </a:prstGeom>
        </p:spPr>
      </p:pic>
      <p:pic>
        <p:nvPicPr>
          <p:cNvPr id="7" name="Picture 6"/>
          <p:cNvPicPr>
            <a:picLocks noChangeAspect="1"/>
          </p:cNvPicPr>
          <p:nvPr/>
        </p:nvPicPr>
        <p:blipFill>
          <a:blip r:embed="rId5"/>
          <a:stretch>
            <a:fillRect/>
          </a:stretch>
        </p:blipFill>
        <p:spPr>
          <a:xfrm>
            <a:off x="2590800" y="5867400"/>
            <a:ext cx="2048691" cy="1727200"/>
          </a:xfrm>
          <a:prstGeom prst="rect">
            <a:avLst/>
          </a:prstGeom>
        </p:spPr>
      </p:pic>
      <p:pic>
        <p:nvPicPr>
          <p:cNvPr id="8" name="Picture 7"/>
          <p:cNvPicPr>
            <a:picLocks noChangeAspect="1"/>
          </p:cNvPicPr>
          <p:nvPr/>
        </p:nvPicPr>
        <p:blipFill>
          <a:blip r:embed="rId6"/>
          <a:stretch>
            <a:fillRect/>
          </a:stretch>
        </p:blipFill>
        <p:spPr>
          <a:xfrm>
            <a:off x="3733800" y="7543800"/>
            <a:ext cx="1447009" cy="16002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Teen pregnancy</a:t>
            </a:r>
          </a:p>
        </p:txBody>
      </p:sp>
      <p:sp>
        <p:nvSpPr>
          <p:cNvPr id="3" name="Text Placeholder 2"/>
          <p:cNvSpPr>
            <a:spLocks noGrp="1"/>
          </p:cNvSpPr>
          <p:nvPr>
            <p:ph type="body" sz="quarter" idx="10"/>
          </p:nvPr>
        </p:nvSpPr>
        <p:spPr/>
        <p:txBody>
          <a:bodyPr>
            <a:normAutofit/>
          </a:bodyPr>
          <a:lstStyle/>
          <a:p>
            <a:r>
              <a:rPr lang="en-US" dirty="0"/>
              <a:t>Becoming pregnant while you are still a teenager can be dangerous. Both mom and baby are at risk of becoming very sick or dying during the pregnancy and/or delivery</a:t>
            </a:r>
          </a:p>
          <a:p>
            <a:r>
              <a:rPr lang="en-US" dirty="0"/>
              <a:t>Because teens are still growing, often the pelvis of a teenager is not yet big enough for the baby’s head to fit through.  This can cause problems with delivery</a:t>
            </a:r>
          </a:p>
          <a:p>
            <a:r>
              <a:rPr lang="en-US" dirty="0"/>
              <a:t>There can be too much bleeding in the mother (anemia) or damage to the mother’s vagina that can cause fistula (leaking urine).  The baby may also not get enough oxygen for breathing</a:t>
            </a:r>
          </a:p>
          <a:p>
            <a:r>
              <a:rPr lang="en-US" dirty="0"/>
              <a:t>You can prevent becoming pregnant until your body is ready by not having sex, or using contraception if you do have sex</a:t>
            </a:r>
          </a:p>
        </p:txBody>
      </p:sp>
      <p:pic>
        <p:nvPicPr>
          <p:cNvPr id="6" name="Picture 5"/>
          <p:cNvPicPr>
            <a:picLocks noChangeAspect="1"/>
          </p:cNvPicPr>
          <p:nvPr/>
        </p:nvPicPr>
        <p:blipFill>
          <a:blip r:embed="rId2"/>
          <a:stretch>
            <a:fillRect/>
          </a:stretch>
        </p:blipFill>
        <p:spPr>
          <a:xfrm>
            <a:off x="1066800" y="7315200"/>
            <a:ext cx="4554964" cy="15240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contraception</a:t>
            </a:r>
          </a:p>
        </p:txBody>
      </p:sp>
      <p:sp>
        <p:nvSpPr>
          <p:cNvPr id="3" name="Text Placeholder 2"/>
          <p:cNvSpPr>
            <a:spLocks noGrp="1"/>
          </p:cNvSpPr>
          <p:nvPr>
            <p:ph type="body" sz="quarter" idx="10"/>
          </p:nvPr>
        </p:nvSpPr>
        <p:spPr/>
        <p:txBody>
          <a:bodyPr/>
          <a:lstStyle/>
          <a:p>
            <a:r>
              <a:rPr lang="en-US" dirty="0"/>
              <a:t>All of the methods of contraception in this book can be used by an HIV-infected or uninfected female to prevent pregnancy</a:t>
            </a:r>
          </a:p>
          <a:p>
            <a:r>
              <a:rPr lang="en-US" dirty="0"/>
              <a:t>Any female can use almost all of these types of contraception, whether they have had a baby or not.  The only exception is sterilization, which is permanent and shouldn’t be used by adolescents who have not had children yet</a:t>
            </a:r>
          </a:p>
        </p:txBody>
      </p:sp>
      <p:pic>
        <p:nvPicPr>
          <p:cNvPr id="5" name="Picture 4"/>
          <p:cNvPicPr>
            <a:picLocks noChangeAspect="1"/>
          </p:cNvPicPr>
          <p:nvPr/>
        </p:nvPicPr>
        <p:blipFill>
          <a:blip r:embed="rId2"/>
          <a:stretch>
            <a:fillRect/>
          </a:stretch>
        </p:blipFill>
        <p:spPr>
          <a:xfrm>
            <a:off x="2362200" y="5029200"/>
            <a:ext cx="1981200" cy="1469922"/>
          </a:xfrm>
          <a:prstGeom prst="rect">
            <a:avLst/>
          </a:prstGeom>
        </p:spPr>
      </p:pic>
      <p:pic>
        <p:nvPicPr>
          <p:cNvPr id="6" name="Picture 5"/>
          <p:cNvPicPr>
            <a:picLocks noChangeAspect="1"/>
          </p:cNvPicPr>
          <p:nvPr/>
        </p:nvPicPr>
        <p:blipFill>
          <a:blip r:embed="rId3"/>
          <a:stretch>
            <a:fillRect/>
          </a:stretch>
        </p:blipFill>
        <p:spPr>
          <a:xfrm>
            <a:off x="4343400" y="5029200"/>
            <a:ext cx="2024743" cy="1524000"/>
          </a:xfrm>
          <a:prstGeom prst="rect">
            <a:avLst/>
          </a:prstGeom>
        </p:spPr>
      </p:pic>
      <p:pic>
        <p:nvPicPr>
          <p:cNvPr id="7" name="Picture 6"/>
          <p:cNvPicPr>
            <a:picLocks noChangeAspect="1"/>
          </p:cNvPicPr>
          <p:nvPr/>
        </p:nvPicPr>
        <p:blipFill>
          <a:blip r:embed="rId4"/>
          <a:stretch>
            <a:fillRect/>
          </a:stretch>
        </p:blipFill>
        <p:spPr>
          <a:xfrm>
            <a:off x="1066800" y="6553200"/>
            <a:ext cx="2001027" cy="1536700"/>
          </a:xfrm>
          <a:prstGeom prst="rect">
            <a:avLst/>
          </a:prstGeom>
        </p:spPr>
      </p:pic>
      <p:pic>
        <p:nvPicPr>
          <p:cNvPr id="8" name="Picture 7"/>
          <p:cNvPicPr>
            <a:picLocks noChangeAspect="1"/>
          </p:cNvPicPr>
          <p:nvPr/>
        </p:nvPicPr>
        <p:blipFill>
          <a:blip r:embed="rId5"/>
          <a:stretch>
            <a:fillRect/>
          </a:stretch>
        </p:blipFill>
        <p:spPr>
          <a:xfrm>
            <a:off x="381000" y="5029200"/>
            <a:ext cx="1943100" cy="1486525"/>
          </a:xfrm>
          <a:prstGeom prst="rect">
            <a:avLst/>
          </a:prstGeom>
        </p:spPr>
      </p:pic>
      <p:pic>
        <p:nvPicPr>
          <p:cNvPr id="9" name="Picture 8"/>
          <p:cNvPicPr>
            <a:picLocks noChangeAspect="1"/>
          </p:cNvPicPr>
          <p:nvPr/>
        </p:nvPicPr>
        <p:blipFill>
          <a:blip r:embed="rId6"/>
          <a:stretch>
            <a:fillRect/>
          </a:stretch>
        </p:blipFill>
        <p:spPr>
          <a:xfrm>
            <a:off x="3200400" y="6553200"/>
            <a:ext cx="1950294" cy="15240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Other Advantages of contraception</a:t>
            </a:r>
          </a:p>
        </p:txBody>
      </p:sp>
      <p:sp>
        <p:nvSpPr>
          <p:cNvPr id="3" name="Text Placeholder 2"/>
          <p:cNvSpPr>
            <a:spLocks noGrp="1"/>
          </p:cNvSpPr>
          <p:nvPr>
            <p:ph type="body" sz="quarter" idx="10"/>
          </p:nvPr>
        </p:nvSpPr>
        <p:spPr/>
        <p:txBody>
          <a:bodyPr/>
          <a:lstStyle/>
          <a:p>
            <a:pPr>
              <a:buNone/>
            </a:pPr>
            <a:r>
              <a:rPr lang="en-US" dirty="0"/>
              <a:t>Did you know?</a:t>
            </a:r>
          </a:p>
          <a:p>
            <a:r>
              <a:rPr lang="en-US" dirty="0"/>
              <a:t>Even if you are not yet sexually active, contraception can help regulate your periods.   This is helpful if you have heavy bleeding, skip months, have very painful menstrual cramps, or bleed too often during your cycles</a:t>
            </a:r>
          </a:p>
          <a:p>
            <a:r>
              <a:rPr lang="en-US" dirty="0"/>
              <a:t>Some forms of contraception also prevent problems such as ovarian cysts</a:t>
            </a:r>
          </a:p>
          <a:p>
            <a:pPr>
              <a:buNone/>
            </a:pPr>
            <a:endParaRPr lang="en-US" dirty="0"/>
          </a:p>
        </p:txBody>
      </p:sp>
      <p:pic>
        <p:nvPicPr>
          <p:cNvPr id="4" name="Picture 3"/>
          <p:cNvPicPr>
            <a:picLocks noChangeAspect="1"/>
          </p:cNvPicPr>
          <p:nvPr/>
        </p:nvPicPr>
        <p:blipFill>
          <a:blip r:embed="rId3"/>
          <a:stretch>
            <a:fillRect/>
          </a:stretch>
        </p:blipFill>
        <p:spPr>
          <a:xfrm>
            <a:off x="533400" y="4953000"/>
            <a:ext cx="2514600" cy="3820401"/>
          </a:xfrm>
          <a:prstGeom prst="rect">
            <a:avLst/>
          </a:prstGeom>
          <a:ln>
            <a:solidFill>
              <a:schemeClr val="tx1"/>
            </a:solidFill>
          </a:ln>
        </p:spPr>
      </p:pic>
      <p:pic>
        <p:nvPicPr>
          <p:cNvPr id="5" name="Picture 4"/>
          <p:cNvPicPr>
            <a:picLocks noChangeAspect="1"/>
          </p:cNvPicPr>
          <p:nvPr/>
        </p:nvPicPr>
        <p:blipFill>
          <a:blip r:embed="rId4"/>
          <a:stretch>
            <a:fillRect/>
          </a:stretch>
        </p:blipFill>
        <p:spPr>
          <a:xfrm>
            <a:off x="3429000" y="4953000"/>
            <a:ext cx="3071197" cy="3784600"/>
          </a:xfrm>
          <a:prstGeom prst="rect">
            <a:avLst/>
          </a:prstGeom>
          <a:ln>
            <a:solidFill>
              <a:schemeClr val="tx1"/>
            </a:solid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cap="none" dirty="0">
                <a:solidFill>
                  <a:srgbClr val="000000"/>
                </a:solidFill>
                <a:latin typeface="Gill Sans MT" pitchFamily="34" charset="0"/>
                <a:cs typeface="Arial" pitchFamily="34" charset="0"/>
              </a:rPr>
              <a:t>DUAL METHOD CONTRACEPTION:</a:t>
            </a:r>
            <a:br>
              <a:rPr lang="en-US" cap="none" dirty="0">
                <a:solidFill>
                  <a:srgbClr val="000000"/>
                </a:solidFill>
                <a:latin typeface="Gill Sans MT" pitchFamily="34" charset="0"/>
                <a:cs typeface="Arial" pitchFamily="34" charset="0"/>
              </a:rPr>
            </a:br>
            <a:br>
              <a:rPr lang="en-US" cap="none" dirty="0">
                <a:solidFill>
                  <a:srgbClr val="71998E"/>
                </a:solidFill>
              </a:rPr>
            </a:br>
            <a:endParaRPr lang="en-US" dirty="0"/>
          </a:p>
        </p:txBody>
      </p:sp>
      <p:sp>
        <p:nvSpPr>
          <p:cNvPr id="5" name="Text Box 2"/>
          <p:cNvSpPr txBox="1">
            <a:spLocks noChangeArrowheads="1"/>
          </p:cNvSpPr>
          <p:nvPr/>
        </p:nvSpPr>
        <p:spPr bwMode="auto">
          <a:xfrm>
            <a:off x="533400" y="1219200"/>
            <a:ext cx="5937250" cy="1899048"/>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2600" b="1" dirty="0">
                <a:solidFill>
                  <a:srgbClr val="000000"/>
                </a:solidFill>
                <a:latin typeface="Gill Sans MT" pitchFamily="34" charset="0"/>
                <a:cs typeface="Arial" pitchFamily="34" charset="0"/>
              </a:rPr>
              <a:t>The use of condoms in addition to a second form of contraceptive (usually injection, implant, IUCD,  or pill)</a:t>
            </a:r>
            <a:endParaRPr kumimoji="0" lang="en-US" sz="2600" b="1" i="0" u="none" strike="noStrike" cap="none" normalizeH="0" baseline="0" dirty="0">
              <a:ln>
                <a:noFill/>
              </a:ln>
              <a:solidFill>
                <a:srgbClr val="000000"/>
              </a:solidFill>
              <a:effectLst/>
              <a:latin typeface="Gill Sans MT"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pic>
        <p:nvPicPr>
          <p:cNvPr id="7" name="Picture 6" descr="Picture1"/>
          <p:cNvPicPr>
            <a:picLocks noChangeAspect="1" noChangeArrowheads="1"/>
          </p:cNvPicPr>
          <p:nvPr/>
        </p:nvPicPr>
        <p:blipFill>
          <a:blip r:embed="rId2" cstate="print"/>
          <a:srcRect/>
          <a:stretch>
            <a:fillRect/>
          </a:stretch>
        </p:blipFill>
        <p:spPr bwMode="auto">
          <a:xfrm>
            <a:off x="228601" y="3810000"/>
            <a:ext cx="2016866" cy="3048000"/>
          </a:xfrm>
          <a:prstGeom prst="rect">
            <a:avLst/>
          </a:prstGeom>
          <a:noFill/>
          <a:ln w="9525" algn="in">
            <a:solidFill>
              <a:schemeClr val="tx1"/>
            </a:solidFill>
            <a:miter lim="800000"/>
            <a:headEnd/>
            <a:tailEnd/>
          </a:ln>
          <a:effectLst/>
        </p:spPr>
      </p:pic>
      <p:sp>
        <p:nvSpPr>
          <p:cNvPr id="12" name="Text Box 7"/>
          <p:cNvSpPr txBox="1">
            <a:spLocks noChangeArrowheads="1"/>
          </p:cNvSpPr>
          <p:nvPr/>
        </p:nvSpPr>
        <p:spPr bwMode="auto">
          <a:xfrm>
            <a:off x="304800" y="7543800"/>
            <a:ext cx="1676400" cy="609600"/>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00"/>
                </a:solidFill>
                <a:effectLst/>
                <a:latin typeface="Gill Sans MT" pitchFamily="34" charset="0"/>
                <a:cs typeface="Arial" pitchFamily="34" charset="0"/>
              </a:rPr>
              <a:t>CONDOM</a:t>
            </a:r>
            <a:endParaRPr kumimoji="0" lang="en-US" sz="2000" b="1" i="0" u="none" strike="noStrike" cap="none" normalizeH="0" baseline="0" dirty="0">
              <a:ln>
                <a:noFill/>
              </a:ln>
              <a:solidFill>
                <a:schemeClr val="tx1"/>
              </a:solidFill>
              <a:effectLst/>
              <a:latin typeface="Arial" pitchFamily="34" charset="0"/>
              <a:cs typeface="Arial" pitchFamily="34" charset="0"/>
            </a:endParaRPr>
          </a:p>
        </p:txBody>
      </p:sp>
      <p:sp>
        <p:nvSpPr>
          <p:cNvPr id="13" name="Text Box 8"/>
          <p:cNvSpPr txBox="1">
            <a:spLocks noChangeArrowheads="1"/>
          </p:cNvSpPr>
          <p:nvPr/>
        </p:nvSpPr>
        <p:spPr bwMode="auto">
          <a:xfrm>
            <a:off x="2362200" y="7467600"/>
            <a:ext cx="2514600" cy="845344"/>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00"/>
                </a:solidFill>
                <a:effectLst/>
                <a:latin typeface="Gill Sans MT" pitchFamily="34" charset="0"/>
                <a:cs typeface="Arial" pitchFamily="34" charset="0"/>
              </a:rPr>
              <a:t>ADDITIONAL   CONTRACEPTIVE</a:t>
            </a:r>
            <a:endParaRPr kumimoji="0" lang="en-US" sz="2000" b="1" i="0" u="none" strike="noStrike" cap="none" normalizeH="0" baseline="0" dirty="0">
              <a:ln>
                <a:noFill/>
              </a:ln>
              <a:solidFill>
                <a:schemeClr val="tx1"/>
              </a:solidFill>
              <a:effectLst/>
              <a:latin typeface="Arial" pitchFamily="34" charset="0"/>
              <a:cs typeface="Arial" pitchFamily="34" charset="0"/>
            </a:endParaRPr>
          </a:p>
        </p:txBody>
      </p:sp>
      <p:pic>
        <p:nvPicPr>
          <p:cNvPr id="14" name="Picture 13" descr="pill"/>
          <p:cNvPicPr>
            <a:picLocks noChangeAspect="1" noChangeArrowheads="1"/>
          </p:cNvPicPr>
          <p:nvPr/>
        </p:nvPicPr>
        <p:blipFill>
          <a:blip r:embed="rId3" cstate="print"/>
          <a:srcRect/>
          <a:stretch>
            <a:fillRect/>
          </a:stretch>
        </p:blipFill>
        <p:spPr bwMode="auto">
          <a:xfrm>
            <a:off x="2743200" y="5181600"/>
            <a:ext cx="1063626" cy="754063"/>
          </a:xfrm>
          <a:prstGeom prst="rect">
            <a:avLst/>
          </a:prstGeom>
          <a:noFill/>
          <a:ln w="9525" algn="in">
            <a:noFill/>
            <a:miter lim="800000"/>
            <a:headEnd/>
            <a:tailEnd/>
          </a:ln>
          <a:effectLst/>
        </p:spPr>
      </p:pic>
      <p:pic>
        <p:nvPicPr>
          <p:cNvPr id="15" name="Picture 14" descr="depo"/>
          <p:cNvPicPr>
            <a:picLocks noChangeAspect="1" noChangeArrowheads="1"/>
          </p:cNvPicPr>
          <p:nvPr/>
        </p:nvPicPr>
        <p:blipFill>
          <a:blip r:embed="rId4" cstate="print"/>
          <a:srcRect/>
          <a:stretch>
            <a:fillRect/>
          </a:stretch>
        </p:blipFill>
        <p:spPr bwMode="auto">
          <a:xfrm>
            <a:off x="2819400" y="4572000"/>
            <a:ext cx="1194593" cy="694531"/>
          </a:xfrm>
          <a:prstGeom prst="rect">
            <a:avLst/>
          </a:prstGeom>
          <a:noFill/>
          <a:ln w="9525" algn="in">
            <a:noFill/>
            <a:miter lim="800000"/>
            <a:headEnd/>
            <a:tailEnd/>
          </a:ln>
          <a:effectLst/>
        </p:spPr>
      </p:pic>
      <p:pic>
        <p:nvPicPr>
          <p:cNvPr id="16" name="Picture 15" descr="loop"/>
          <p:cNvPicPr>
            <a:picLocks noChangeAspect="1" noChangeArrowheads="1"/>
          </p:cNvPicPr>
          <p:nvPr/>
        </p:nvPicPr>
        <p:blipFill>
          <a:blip r:embed="rId5" cstate="print"/>
          <a:srcRect/>
          <a:stretch>
            <a:fillRect/>
          </a:stretch>
        </p:blipFill>
        <p:spPr bwMode="auto">
          <a:xfrm>
            <a:off x="2971800" y="5943600"/>
            <a:ext cx="642938" cy="720329"/>
          </a:xfrm>
          <a:prstGeom prst="rect">
            <a:avLst/>
          </a:prstGeom>
          <a:noFill/>
          <a:ln w="9525" algn="in">
            <a:noFill/>
            <a:miter lim="800000"/>
            <a:headEnd/>
            <a:tailEnd/>
          </a:ln>
          <a:effectLst/>
        </p:spPr>
      </p:pic>
      <p:pic>
        <p:nvPicPr>
          <p:cNvPr id="17" name="Picture 16" descr="Norplant"/>
          <p:cNvPicPr>
            <a:picLocks noChangeAspect="1" noChangeArrowheads="1"/>
          </p:cNvPicPr>
          <p:nvPr/>
        </p:nvPicPr>
        <p:blipFill>
          <a:blip r:embed="rId6" cstate="print"/>
          <a:srcRect/>
          <a:stretch>
            <a:fillRect/>
          </a:stretch>
        </p:blipFill>
        <p:spPr bwMode="auto">
          <a:xfrm>
            <a:off x="2819400" y="3886200"/>
            <a:ext cx="1019969" cy="591344"/>
          </a:xfrm>
          <a:prstGeom prst="rect">
            <a:avLst/>
          </a:prstGeom>
          <a:noFill/>
          <a:ln w="9525" algn="in">
            <a:noFill/>
            <a:miter lim="800000"/>
            <a:headEnd/>
            <a:tailEnd/>
          </a:ln>
          <a:effectLst/>
        </p:spPr>
      </p:pic>
      <p:sp>
        <p:nvSpPr>
          <p:cNvPr id="18" name="Text Box 13"/>
          <p:cNvSpPr txBox="1">
            <a:spLocks noChangeArrowheads="1"/>
          </p:cNvSpPr>
          <p:nvPr/>
        </p:nvSpPr>
        <p:spPr bwMode="auto">
          <a:xfrm>
            <a:off x="4038600" y="4648200"/>
            <a:ext cx="2819400" cy="1524000"/>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a:ln>
                  <a:noFill/>
                </a:ln>
                <a:solidFill>
                  <a:srgbClr val="000000"/>
                </a:solidFill>
                <a:effectLst/>
                <a:latin typeface="Gill Sans MT" pitchFamily="34" charset="0"/>
                <a:cs typeface="Arial" pitchFamily="34" charset="0"/>
              </a:rPr>
              <a:t>DUAL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a:ln>
                  <a:noFill/>
                </a:ln>
                <a:solidFill>
                  <a:srgbClr val="000000"/>
                </a:solidFill>
                <a:effectLst/>
                <a:latin typeface="Gill Sans MT" pitchFamily="34" charset="0"/>
                <a:cs typeface="Arial" pitchFamily="34" charset="0"/>
              </a:rPr>
              <a:t>METHOD</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a:ln>
                  <a:noFill/>
                </a:ln>
                <a:solidFill>
                  <a:srgbClr val="000000"/>
                </a:solidFill>
                <a:effectLst/>
                <a:latin typeface="Gill Sans MT" pitchFamily="34" charset="0"/>
                <a:cs typeface="Arial" pitchFamily="34" charset="0"/>
              </a:rPr>
              <a:t>CONTRACEPTION</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300" b="0" i="0" u="none" strike="noStrike" cap="none" normalizeH="0" baseline="0" dirty="0">
              <a:ln>
                <a:noFill/>
              </a:ln>
              <a:solidFill>
                <a:srgbClr val="000000"/>
              </a:solidFill>
              <a:effectLst/>
              <a:latin typeface="Gill Sans MT" pitchFamily="34" charset="0"/>
              <a:cs typeface="Arial" pitchFamily="34" charset="0"/>
            </a:endParaRPr>
          </a:p>
        </p:txBody>
      </p:sp>
      <p:sp>
        <p:nvSpPr>
          <p:cNvPr id="21" name="Equal 20"/>
          <p:cNvSpPr/>
          <p:nvPr/>
        </p:nvSpPr>
        <p:spPr>
          <a:xfrm>
            <a:off x="3886200" y="4800600"/>
            <a:ext cx="533400" cy="457200"/>
          </a:xfrm>
          <a:prstGeom prst="mathEqual">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2" name="Plus 21"/>
          <p:cNvSpPr/>
          <p:nvPr/>
        </p:nvSpPr>
        <p:spPr>
          <a:xfrm>
            <a:off x="2209800" y="4800600"/>
            <a:ext cx="533400" cy="609600"/>
          </a:xfrm>
          <a:prstGeom prst="mathPl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304800" y="3733800"/>
            <a:ext cx="2133600" cy="2819400"/>
          </a:xfrm>
          <a:prstGeom prst="rect">
            <a:avLst/>
          </a:prstGeom>
          <a:noFill/>
          <a:ln>
            <a:solidFill>
              <a:schemeClr val="tx1">
                <a:alpha val="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2667000" y="3810000"/>
            <a:ext cx="1219200" cy="358140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Plus 23"/>
          <p:cNvSpPr/>
          <p:nvPr/>
        </p:nvSpPr>
        <p:spPr>
          <a:xfrm>
            <a:off x="1905000" y="7543800"/>
            <a:ext cx="533400" cy="609600"/>
          </a:xfrm>
          <a:prstGeom prst="mathPl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5181600" y="6934200"/>
            <a:ext cx="1371600" cy="1754327"/>
          </a:xfrm>
          <a:prstGeom prst="rect">
            <a:avLst/>
          </a:prstGeom>
          <a:noFill/>
        </p:spPr>
        <p:txBody>
          <a:bodyPr wrap="square" rtlCol="0">
            <a:spAutoFit/>
          </a:bodyPr>
          <a:lstStyle/>
          <a:p>
            <a:pPr lvl="0" algn="ctr" fontAlgn="base">
              <a:spcBef>
                <a:spcPct val="0"/>
              </a:spcBef>
              <a:spcAft>
                <a:spcPct val="0"/>
              </a:spcAft>
            </a:pPr>
            <a:r>
              <a:rPr lang="en-US" b="1" dirty="0">
                <a:solidFill>
                  <a:srgbClr val="000000"/>
                </a:solidFill>
                <a:latin typeface="Gill Sans MT" pitchFamily="34" charset="0"/>
                <a:cs typeface="Arial" pitchFamily="34" charset="0"/>
              </a:rPr>
              <a:t>Prevention against   HIV infection, </a:t>
            </a:r>
            <a:r>
              <a:rPr lang="en-US" b="1" dirty="0" err="1">
                <a:solidFill>
                  <a:srgbClr val="000000"/>
                </a:solidFill>
                <a:latin typeface="Gill Sans MT" pitchFamily="34" charset="0"/>
                <a:cs typeface="Arial" pitchFamily="34" charset="0"/>
              </a:rPr>
              <a:t>STIs</a:t>
            </a:r>
            <a:r>
              <a:rPr lang="en-US" b="1" dirty="0">
                <a:solidFill>
                  <a:srgbClr val="000000"/>
                </a:solidFill>
                <a:latin typeface="Gill Sans MT" pitchFamily="34" charset="0"/>
                <a:cs typeface="Arial" pitchFamily="34" charset="0"/>
              </a:rPr>
              <a:t>, and pregnancy</a:t>
            </a:r>
            <a:endParaRPr lang="en-US" dirty="0">
              <a:latin typeface="Arial" pitchFamily="34" charset="0"/>
              <a:cs typeface="Arial" pitchFamily="34" charset="0"/>
            </a:endParaRPr>
          </a:p>
        </p:txBody>
      </p:sp>
      <p:sp>
        <p:nvSpPr>
          <p:cNvPr id="26" name="Equal 25"/>
          <p:cNvSpPr/>
          <p:nvPr/>
        </p:nvSpPr>
        <p:spPr>
          <a:xfrm>
            <a:off x="4800600" y="7620000"/>
            <a:ext cx="533400" cy="457200"/>
          </a:xfrm>
          <a:prstGeom prst="mathEqual">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slide(fromBottom)">
                                      <p:cBhvr>
                                        <p:cTn id="12" dur="500"/>
                                        <p:tgtEl>
                                          <p:spTgt spid="7"/>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slide(fromBottom)">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slide(fromBottom)">
                                      <p:cBhvr>
                                        <p:cTn id="20" dur="500"/>
                                        <p:tgtEl>
                                          <p:spTgt spid="13"/>
                                        </p:tgtEl>
                                      </p:cBhvr>
                                    </p:animEffect>
                                  </p:childTnLst>
                                </p:cTn>
                              </p:par>
                              <p:par>
                                <p:cTn id="21" presetID="12" presetClass="entr" presetSubtype="4"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slide(fromBottom)">
                                      <p:cBhvr>
                                        <p:cTn id="23" dur="500"/>
                                        <p:tgtEl>
                                          <p:spTgt spid="14"/>
                                        </p:tgtEl>
                                      </p:cBhvr>
                                    </p:animEffect>
                                  </p:childTnLst>
                                </p:cTn>
                              </p:par>
                              <p:par>
                                <p:cTn id="24" presetID="12" presetClass="entr" presetSubtype="4"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slide(fromBottom)">
                                      <p:cBhvr>
                                        <p:cTn id="26" dur="500"/>
                                        <p:tgtEl>
                                          <p:spTgt spid="15"/>
                                        </p:tgtEl>
                                      </p:cBhvr>
                                    </p:animEffect>
                                  </p:childTnLst>
                                </p:cTn>
                              </p:par>
                              <p:par>
                                <p:cTn id="27" presetID="12" presetClass="entr" presetSubtype="4"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slide(fromBottom)">
                                      <p:cBhvr>
                                        <p:cTn id="29" dur="500"/>
                                        <p:tgtEl>
                                          <p:spTgt spid="17"/>
                                        </p:tgtEl>
                                      </p:cBhvr>
                                    </p:animEffect>
                                  </p:childTnLst>
                                </p:cTn>
                              </p:par>
                              <p:par>
                                <p:cTn id="30" presetID="12" presetClass="entr" presetSubtype="4"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slide(fromBottom)">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18">
                                            <p:txEl>
                                              <p:pRg st="0" end="0"/>
                                            </p:txEl>
                                          </p:spTgt>
                                        </p:tgtEl>
                                        <p:attrNameLst>
                                          <p:attrName>style.visibility</p:attrName>
                                        </p:attrNameLst>
                                      </p:cBhvr>
                                      <p:to>
                                        <p:strVal val="visible"/>
                                      </p:to>
                                    </p:set>
                                    <p:animEffect transition="in" filter="slide(fromBottom)">
                                      <p:cBhvr>
                                        <p:cTn id="37" dur="500"/>
                                        <p:tgtEl>
                                          <p:spTgt spid="18">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2" presetClass="entr" presetSubtype="4" fill="hold" grpId="0" nodeType="clickEffect">
                                  <p:stCondLst>
                                    <p:cond delay="0"/>
                                  </p:stCondLst>
                                  <p:childTnLst>
                                    <p:set>
                                      <p:cBhvr>
                                        <p:cTn id="41" dur="1" fill="hold">
                                          <p:stCondLst>
                                            <p:cond delay="0"/>
                                          </p:stCondLst>
                                        </p:cTn>
                                        <p:tgtEl>
                                          <p:spTgt spid="18">
                                            <p:txEl>
                                              <p:pRg st="1" end="1"/>
                                            </p:txEl>
                                          </p:spTgt>
                                        </p:tgtEl>
                                        <p:attrNameLst>
                                          <p:attrName>style.visibility</p:attrName>
                                        </p:attrNameLst>
                                      </p:cBhvr>
                                      <p:to>
                                        <p:strVal val="visible"/>
                                      </p:to>
                                    </p:set>
                                    <p:animEffect transition="in" filter="slide(fromBottom)">
                                      <p:cBhvr>
                                        <p:cTn id="42" dur="500"/>
                                        <p:tgtEl>
                                          <p:spTgt spid="18">
                                            <p:txEl>
                                              <p:pRg st="1" end="1"/>
                                            </p:txEl>
                                          </p:spTgt>
                                        </p:tgtEl>
                                      </p:cBhvr>
                                    </p:animEffect>
                                  </p:childTnLst>
                                </p:cTn>
                              </p:par>
                              <p:par>
                                <p:cTn id="43" presetID="12" presetClass="entr" presetSubtype="4" fill="hold" grpId="0" nodeType="withEffect">
                                  <p:stCondLst>
                                    <p:cond delay="0"/>
                                  </p:stCondLst>
                                  <p:childTnLst>
                                    <p:set>
                                      <p:cBhvr>
                                        <p:cTn id="44" dur="1" fill="hold">
                                          <p:stCondLst>
                                            <p:cond delay="0"/>
                                          </p:stCondLst>
                                        </p:cTn>
                                        <p:tgtEl>
                                          <p:spTgt spid="18">
                                            <p:txEl>
                                              <p:pRg st="2" end="2"/>
                                            </p:txEl>
                                          </p:spTgt>
                                        </p:tgtEl>
                                        <p:attrNameLst>
                                          <p:attrName>style.visibility</p:attrName>
                                        </p:attrNameLst>
                                      </p:cBhvr>
                                      <p:to>
                                        <p:strVal val="visible"/>
                                      </p:to>
                                    </p:set>
                                    <p:animEffect transition="in" filter="slide(fromBottom)">
                                      <p:cBhvr>
                                        <p:cTn id="45" dur="500"/>
                                        <p:tgtEl>
                                          <p:spTgt spid="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13" grpId="0"/>
      <p:bldP spid="18"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CONDOMS</a:t>
            </a:r>
            <a:endParaRPr lang="en-GB" dirty="0"/>
          </a:p>
        </p:txBody>
      </p:sp>
      <p:pic>
        <p:nvPicPr>
          <p:cNvPr id="10" name="Picture Placeholder 9" descr="Norplant.PNG"/>
          <p:cNvPicPr>
            <a:picLocks noGrp="1" noChangeAspect="1"/>
          </p:cNvPicPr>
          <p:nvPr>
            <p:ph type="pic" sz="quarter" idx="10"/>
          </p:nvPr>
        </p:nvPicPr>
        <p:blipFill>
          <a:blip r:embed="rId2" cstate="print"/>
          <a:stretch>
            <a:fillRect/>
          </a:stretch>
        </p:blipFill>
        <p:spPr>
          <a:xfrm rot="5400000">
            <a:off x="538509" y="1610071"/>
            <a:ext cx="5852420" cy="5500726"/>
          </a:xfrm>
        </p:spPr>
      </p:pic>
      <p:sp>
        <p:nvSpPr>
          <p:cNvPr id="6" name="Text Placeholder 5"/>
          <p:cNvSpPr>
            <a:spLocks noGrp="1"/>
          </p:cNvSpPr>
          <p:nvPr>
            <p:ph type="body" sz="quarter" idx="11"/>
          </p:nvPr>
        </p:nvSpPr>
        <p:spPr>
          <a:xfrm>
            <a:off x="609600" y="7010400"/>
            <a:ext cx="5786438" cy="571500"/>
          </a:xfrm>
        </p:spPr>
        <p:txBody>
          <a:bodyPr>
            <a:normAutofit lnSpcReduction="10000"/>
          </a:bodyPr>
          <a:lstStyle/>
          <a:p>
            <a:pPr algn="ctr">
              <a:buNone/>
            </a:pPr>
            <a:endParaRPr lang="en-GB" dirty="0"/>
          </a:p>
        </p:txBody>
      </p:sp>
      <p:sp>
        <p:nvSpPr>
          <p:cNvPr id="5" name="TextBox 4"/>
          <p:cNvSpPr txBox="1"/>
          <p:nvPr/>
        </p:nvSpPr>
        <p:spPr>
          <a:xfrm>
            <a:off x="1524000" y="7620000"/>
            <a:ext cx="3625399" cy="646331"/>
          </a:xfrm>
          <a:prstGeom prst="rect">
            <a:avLst/>
          </a:prstGeom>
          <a:noFill/>
        </p:spPr>
        <p:txBody>
          <a:bodyPr wrap="none" rtlCol="0">
            <a:spAutoFit/>
          </a:bodyPr>
          <a:lstStyle/>
          <a:p>
            <a:r>
              <a:rPr lang="en-US" dirty="0"/>
              <a:t>Two different types: Male and Female</a:t>
            </a:r>
          </a:p>
          <a:p>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00042" y="397389"/>
            <a:ext cx="5929354" cy="646219"/>
          </a:xfrm>
        </p:spPr>
        <p:txBody>
          <a:bodyPr/>
          <a:lstStyle/>
          <a:p>
            <a:r>
              <a:rPr lang="en-US" dirty="0"/>
              <a:t>condom</a:t>
            </a:r>
            <a:endParaRPr lang="en-GB" dirty="0"/>
          </a:p>
        </p:txBody>
      </p:sp>
      <p:sp>
        <p:nvSpPr>
          <p:cNvPr id="3" name="Text Placeholder 2"/>
          <p:cNvSpPr>
            <a:spLocks noGrp="1"/>
          </p:cNvSpPr>
          <p:nvPr>
            <p:ph type="body" sz="quarter" idx="10"/>
          </p:nvPr>
        </p:nvSpPr>
        <p:spPr>
          <a:xfrm>
            <a:off x="571500" y="1219200"/>
            <a:ext cx="6286500" cy="2344688"/>
          </a:xfrm>
        </p:spPr>
        <p:txBody>
          <a:bodyPr>
            <a:normAutofit fontScale="92500" lnSpcReduction="20000"/>
          </a:bodyPr>
          <a:lstStyle/>
          <a:p>
            <a:r>
              <a:rPr lang="en-US" sz="2000" dirty="0"/>
              <a:t>Creates a barrier between two people that prevents HIV and other STIs from passing from one person to the next during sexual intercourse</a:t>
            </a:r>
          </a:p>
          <a:p>
            <a:r>
              <a:rPr lang="en-US" sz="2000" dirty="0"/>
              <a:t>Can only use one at a time</a:t>
            </a:r>
          </a:p>
          <a:p>
            <a:r>
              <a:rPr lang="en-US" sz="2000" dirty="0"/>
              <a:t>Can only be used once, then must be discarded</a:t>
            </a:r>
          </a:p>
          <a:p>
            <a:r>
              <a:rPr lang="en-US" sz="2000" dirty="0"/>
              <a:t>Most effective if used correctly and </a:t>
            </a:r>
            <a:r>
              <a:rPr lang="en-US" sz="2000" u="sng" dirty="0"/>
              <a:t>every</a:t>
            </a:r>
            <a:r>
              <a:rPr lang="en-US" sz="2000" dirty="0"/>
              <a:t> </a:t>
            </a:r>
            <a:r>
              <a:rPr lang="en-US" sz="2000" u="sng" dirty="0"/>
              <a:t>time</a:t>
            </a:r>
            <a:r>
              <a:rPr lang="en-US" sz="2000" dirty="0"/>
              <a:t> when having sex</a:t>
            </a:r>
          </a:p>
          <a:p>
            <a:r>
              <a:rPr lang="en-US" sz="2000" dirty="0"/>
              <a:t>Should be used with another form of contraceptive</a:t>
            </a:r>
            <a:endParaRPr lang="en-GB" sz="2000" dirty="0"/>
          </a:p>
        </p:txBody>
      </p:sp>
      <p:graphicFrame>
        <p:nvGraphicFramePr>
          <p:cNvPr id="5" name="Table 4"/>
          <p:cNvGraphicFramePr>
            <a:graphicFrameLocks noGrp="1"/>
          </p:cNvGraphicFramePr>
          <p:nvPr/>
        </p:nvGraphicFramePr>
        <p:xfrm>
          <a:off x="533400" y="3505200"/>
          <a:ext cx="6019800" cy="2194560"/>
        </p:xfrm>
        <a:graphic>
          <a:graphicData uri="http://schemas.openxmlformats.org/drawingml/2006/table">
            <a:tbl>
              <a:tblPr firstRow="1" bandRow="1">
                <a:tableStyleId>{5C22544A-7EE6-4342-B048-85BDC9FD1C3A}</a:tableStyleId>
              </a:tblPr>
              <a:tblGrid>
                <a:gridCol w="3009900">
                  <a:extLst>
                    <a:ext uri="{9D8B030D-6E8A-4147-A177-3AD203B41FA5}">
                      <a16:colId xmlns:a16="http://schemas.microsoft.com/office/drawing/2014/main" val="20000"/>
                    </a:ext>
                  </a:extLst>
                </a:gridCol>
                <a:gridCol w="3009900">
                  <a:extLst>
                    <a:ext uri="{9D8B030D-6E8A-4147-A177-3AD203B41FA5}">
                      <a16:colId xmlns:a16="http://schemas.microsoft.com/office/drawing/2014/main" val="20001"/>
                    </a:ext>
                  </a:extLst>
                </a:gridCol>
              </a:tblGrid>
              <a:tr h="457200">
                <a:tc>
                  <a:txBody>
                    <a:bodyPr/>
                    <a:lstStyle/>
                    <a:p>
                      <a:pPr algn="ctr"/>
                      <a:r>
                        <a:rPr lang="en-US" b="1" dirty="0"/>
                        <a:t>ADVANTAGES</a:t>
                      </a:r>
                      <a:endParaRPr lang="en-GB" b="1" dirty="0"/>
                    </a:p>
                  </a:txBody>
                  <a:tcPr/>
                </a:tc>
                <a:tc>
                  <a:txBody>
                    <a:bodyPr/>
                    <a:lstStyle/>
                    <a:p>
                      <a:pPr algn="ctr"/>
                      <a:r>
                        <a:rPr lang="en-US" b="1" dirty="0"/>
                        <a:t>DISADVANTAGES</a:t>
                      </a:r>
                      <a:endParaRPr lang="en-GB" b="1" dirty="0"/>
                    </a:p>
                  </a:txBody>
                  <a:tcPr/>
                </a:tc>
                <a:extLst>
                  <a:ext uri="{0D108BD9-81ED-4DB2-BD59-A6C34878D82A}">
                    <a16:rowId xmlns:a16="http://schemas.microsoft.com/office/drawing/2014/main" val="10000"/>
                  </a:ext>
                </a:extLst>
              </a:tr>
              <a:tr h="457200">
                <a:tc>
                  <a:txBody>
                    <a:bodyPr/>
                    <a:lstStyle/>
                    <a:p>
                      <a:pPr algn="ctr"/>
                      <a:r>
                        <a:rPr lang="en-US" dirty="0"/>
                        <a:t>Prevents</a:t>
                      </a:r>
                      <a:r>
                        <a:rPr lang="en-US" baseline="0" dirty="0"/>
                        <a:t> against HIV </a:t>
                      </a:r>
                      <a:endParaRPr lang="en-GB" dirty="0"/>
                    </a:p>
                  </a:txBody>
                  <a:tcPr/>
                </a:tc>
                <a:tc>
                  <a:txBody>
                    <a:bodyPr/>
                    <a:lstStyle/>
                    <a:p>
                      <a:pPr algn="ctr"/>
                      <a:r>
                        <a:rPr lang="en-US" dirty="0"/>
                        <a:t>Can</a:t>
                      </a:r>
                      <a:r>
                        <a:rPr lang="en-US" baseline="0" dirty="0"/>
                        <a:t> only be used once</a:t>
                      </a:r>
                    </a:p>
                  </a:txBody>
                  <a:tcPr/>
                </a:tc>
                <a:extLst>
                  <a:ext uri="{0D108BD9-81ED-4DB2-BD59-A6C34878D82A}">
                    <a16:rowId xmlns:a16="http://schemas.microsoft.com/office/drawing/2014/main" val="10001"/>
                  </a:ext>
                </a:extLst>
              </a:tr>
              <a:tr h="528320">
                <a:tc>
                  <a:txBody>
                    <a:bodyPr/>
                    <a:lstStyle/>
                    <a:p>
                      <a:pPr algn="ctr"/>
                      <a:r>
                        <a:rPr lang="en-GB" dirty="0"/>
                        <a:t>Prevents sexually transmitted infections (</a:t>
                      </a:r>
                      <a:r>
                        <a:rPr lang="en-GB" dirty="0" err="1"/>
                        <a:t>STIs</a:t>
                      </a:r>
                      <a:r>
                        <a:rPr lang="en-GB" dirty="0"/>
                        <a:t>)</a:t>
                      </a:r>
                    </a:p>
                  </a:txBody>
                  <a:tcPr/>
                </a:tc>
                <a:tc>
                  <a:txBody>
                    <a:bodyPr/>
                    <a:lstStyle/>
                    <a:p>
                      <a:pPr algn="ctr"/>
                      <a:r>
                        <a:rPr lang="en-GB" dirty="0"/>
                        <a:t>They</a:t>
                      </a:r>
                      <a:r>
                        <a:rPr lang="en-GB" baseline="0" dirty="0"/>
                        <a:t> can break and be ineffective</a:t>
                      </a:r>
                      <a:endParaRPr lang="en-GB" dirty="0"/>
                    </a:p>
                  </a:txBody>
                  <a:tcPr/>
                </a:tc>
                <a:extLst>
                  <a:ext uri="{0D108BD9-81ED-4DB2-BD59-A6C34878D82A}">
                    <a16:rowId xmlns:a16="http://schemas.microsoft.com/office/drawing/2014/main" val="10002"/>
                  </a:ext>
                </a:extLst>
              </a:tr>
              <a:tr h="528320">
                <a:tc>
                  <a:txBody>
                    <a:bodyPr/>
                    <a:lstStyle/>
                    <a:p>
                      <a:pPr algn="ctr"/>
                      <a:r>
                        <a:rPr lang="en-GB" dirty="0"/>
                        <a:t>Prevents pregnancy</a:t>
                      </a:r>
                    </a:p>
                  </a:txBody>
                  <a:tcPr/>
                </a:tc>
                <a:tc>
                  <a:txBody>
                    <a:bodyPr/>
                    <a:lstStyle/>
                    <a:p>
                      <a:pPr algn="ctr"/>
                      <a:r>
                        <a:rPr lang="en-GB" dirty="0"/>
                        <a:t>Latex can cause a rash</a:t>
                      </a:r>
                      <a:r>
                        <a:rPr lang="en-GB" baseline="0" dirty="0"/>
                        <a:t> in some people</a:t>
                      </a:r>
                      <a:endParaRPr lang="en-GB" dirty="0"/>
                    </a:p>
                  </a:txBody>
                  <a:tcPr/>
                </a:tc>
                <a:extLst>
                  <a:ext uri="{0D108BD9-81ED-4DB2-BD59-A6C34878D82A}">
                    <a16:rowId xmlns:a16="http://schemas.microsoft.com/office/drawing/2014/main" val="10003"/>
                  </a:ext>
                </a:extLst>
              </a:tr>
            </a:tbl>
          </a:graphicData>
        </a:graphic>
      </p:graphicFrame>
      <p:sp>
        <p:nvSpPr>
          <p:cNvPr id="6" name="TextBox 5"/>
          <p:cNvSpPr txBox="1"/>
          <p:nvPr/>
        </p:nvSpPr>
        <p:spPr>
          <a:xfrm>
            <a:off x="609600" y="5715000"/>
            <a:ext cx="5943600" cy="594360"/>
          </a:xfrm>
          <a:prstGeom prst="rect">
            <a:avLst/>
          </a:prstGeom>
          <a:noFill/>
          <a:ln>
            <a:solidFill>
              <a:schemeClr val="accent1"/>
            </a:solidFill>
          </a:ln>
        </p:spPr>
        <p:txBody>
          <a:bodyPr wrap="square" rtlCol="0">
            <a:spAutoFit/>
          </a:bodyPr>
          <a:lstStyle/>
          <a:p>
            <a:r>
              <a:rPr lang="en-US" sz="1600" b="1" dirty="0"/>
              <a:t>Effectiveness for pregnancy prevention:  </a:t>
            </a:r>
            <a:r>
              <a:rPr lang="en-US" sz="1600" dirty="0"/>
              <a:t>18-21 pregnancies in 100 women each year using this method</a:t>
            </a:r>
            <a:r>
              <a:rPr lang="en-US" sz="1600" b="1" dirty="0"/>
              <a:t>   </a:t>
            </a:r>
          </a:p>
          <a:p>
            <a:endParaRPr lang="en-US" sz="200" b="1" dirty="0"/>
          </a:p>
          <a:p>
            <a:r>
              <a:rPr lang="en-US" sz="1600" dirty="0"/>
              <a:t>		</a:t>
            </a:r>
            <a:endParaRPr lang="en-GB" sz="1600" dirty="0"/>
          </a:p>
        </p:txBody>
      </p:sp>
      <p:sp>
        <p:nvSpPr>
          <p:cNvPr id="8" name="Text Placeholder 2"/>
          <p:cNvSpPr txBox="1">
            <a:spLocks/>
          </p:cNvSpPr>
          <p:nvPr/>
        </p:nvSpPr>
        <p:spPr>
          <a:xfrm>
            <a:off x="685800" y="6400800"/>
            <a:ext cx="5857875" cy="2743200"/>
          </a:xfrm>
          <a:prstGeom prst="rect">
            <a:avLst/>
          </a:prstGeom>
          <a:ln w="28575">
            <a:solidFill>
              <a:schemeClr val="accent1"/>
            </a:solidFill>
          </a:ln>
        </p:spPr>
        <p:txBody>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b="1" i="0" u="none" strike="noStrike" kern="1200" cap="none" spc="0" normalizeH="0" baseline="0" noProof="0" dirty="0">
                <a:ln>
                  <a:noFill/>
                </a:ln>
                <a:solidFill>
                  <a:schemeClr val="tx1"/>
                </a:solidFill>
                <a:effectLst/>
                <a:uLnTx/>
                <a:uFillTx/>
                <a:latin typeface="+mn-lt"/>
                <a:ea typeface="+mn-ea"/>
                <a:cs typeface="+mn-cs"/>
              </a:rPr>
              <a:t>	DISPELLING MYTHS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b="0" i="0" u="none" strike="noStrike" kern="1200" cap="none" spc="0" normalizeH="0" baseline="0" noProof="0" dirty="0">
                <a:ln>
                  <a:noFill/>
                </a:ln>
                <a:solidFill>
                  <a:schemeClr val="tx1"/>
                </a:solidFill>
                <a:effectLst/>
                <a:uLnTx/>
                <a:uFillTx/>
                <a:latin typeface="+mn-lt"/>
                <a:ea typeface="+mn-ea"/>
                <a:cs typeface="+mn-cs"/>
              </a:rPr>
              <a:t>Does</a:t>
            </a:r>
            <a:r>
              <a:rPr kumimoji="0" lang="en-US" b="0" i="0" u="none" strike="noStrike" kern="1200" cap="none" spc="0" normalizeH="0" noProof="0" dirty="0">
                <a:ln>
                  <a:noFill/>
                </a:ln>
                <a:solidFill>
                  <a:schemeClr val="tx1"/>
                </a:solidFill>
                <a:effectLst/>
                <a:uLnTx/>
                <a:uFillTx/>
                <a:latin typeface="+mn-lt"/>
                <a:ea typeface="+mn-ea"/>
                <a:cs typeface="+mn-cs"/>
              </a:rPr>
              <a:t> not make men impotent</a:t>
            </a:r>
            <a:r>
              <a:rPr lang="en-US" dirty="0"/>
              <a:t>, </a:t>
            </a:r>
            <a:r>
              <a:rPr kumimoji="0" lang="en-US" b="0" i="0" u="none" strike="noStrike" kern="1200" cap="none" spc="0" normalizeH="0" noProof="0" dirty="0">
                <a:ln>
                  <a:noFill/>
                </a:ln>
                <a:solidFill>
                  <a:schemeClr val="tx1"/>
                </a:solidFill>
                <a:effectLst/>
                <a:uLnTx/>
                <a:uFillTx/>
                <a:latin typeface="+mn-lt"/>
                <a:ea typeface="+mn-ea"/>
                <a:cs typeface="+mn-cs"/>
              </a:rPr>
              <a:t>weak</a:t>
            </a:r>
            <a:r>
              <a:rPr lang="en-US" dirty="0"/>
              <a:t>, or </a:t>
            </a:r>
            <a:r>
              <a:rPr kumimoji="0" lang="en-US" b="0" i="0" u="none" strike="noStrike" kern="1200" cap="none" spc="0" normalizeH="0" baseline="0" noProof="0" dirty="0">
                <a:ln>
                  <a:noFill/>
                </a:ln>
                <a:solidFill>
                  <a:schemeClr val="tx1"/>
                </a:solidFill>
                <a:effectLst/>
                <a:uLnTx/>
                <a:uFillTx/>
                <a:latin typeface="+mn-lt"/>
                <a:ea typeface="+mn-ea"/>
                <a:cs typeface="+mn-cs"/>
              </a:rPr>
              <a:t>decrease sex drive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a:t>Cannot get lost in a woman’s body</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b="0" i="0" u="none" strike="noStrike" kern="1200" cap="none" spc="0" normalizeH="0" baseline="0" noProof="0" dirty="0">
                <a:ln>
                  <a:noFill/>
                </a:ln>
                <a:solidFill>
                  <a:schemeClr val="tx1"/>
                </a:solidFill>
                <a:effectLst/>
                <a:uLnTx/>
                <a:uFillTx/>
                <a:latin typeface="+mn-lt"/>
                <a:ea typeface="+mn-ea"/>
                <a:cs typeface="+mn-cs"/>
              </a:rPr>
              <a:t>Are not laced with HIV or have small holes through which HIV can pass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a:t>Does not cause sperm to “back up”</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b="0" i="0" u="none" strike="noStrike" kern="1200" cap="none" spc="0" normalizeH="0" baseline="0" noProof="0" dirty="0">
                <a:ln>
                  <a:noFill/>
                </a:ln>
                <a:solidFill>
                  <a:schemeClr val="tx1"/>
                </a:solidFill>
                <a:effectLst/>
                <a:uLnTx/>
                <a:uFillTx/>
                <a:latin typeface="+mn-lt"/>
                <a:ea typeface="+mn-ea"/>
                <a:cs typeface="+mn-cs"/>
              </a:rPr>
              <a:t>Circumcised men still need to use condoms</a:t>
            </a:r>
            <a:endParaRPr kumimoji="0" lang="en-GB"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a:t>Injectable</a:t>
            </a:r>
            <a:r>
              <a:rPr lang="en-US" dirty="0"/>
              <a:t> hormones</a:t>
            </a:r>
            <a:endParaRPr lang="en-GB" dirty="0"/>
          </a:p>
        </p:txBody>
      </p:sp>
      <p:sp>
        <p:nvSpPr>
          <p:cNvPr id="7" name="Text Placeholder 5"/>
          <p:cNvSpPr>
            <a:spLocks noGrp="1"/>
          </p:cNvSpPr>
          <p:nvPr>
            <p:ph type="body" sz="quarter" idx="11"/>
          </p:nvPr>
        </p:nvSpPr>
        <p:spPr>
          <a:xfrm>
            <a:off x="571500" y="7715250"/>
            <a:ext cx="5786438" cy="1123950"/>
          </a:xfrm>
        </p:spPr>
        <p:txBody>
          <a:bodyPr>
            <a:normAutofit/>
          </a:bodyPr>
          <a:lstStyle/>
          <a:p>
            <a:pPr algn="ctr">
              <a:buNone/>
            </a:pPr>
            <a:r>
              <a:rPr lang="en-US" dirty="0"/>
              <a:t>“Depo”</a:t>
            </a:r>
          </a:p>
          <a:p>
            <a:pPr algn="ctr">
              <a:buNone/>
            </a:pPr>
            <a:endParaRPr lang="en-GB" dirty="0"/>
          </a:p>
        </p:txBody>
      </p:sp>
      <p:pic>
        <p:nvPicPr>
          <p:cNvPr id="5" name="Picture 4"/>
          <p:cNvPicPr>
            <a:picLocks noChangeAspect="1"/>
          </p:cNvPicPr>
          <p:nvPr/>
        </p:nvPicPr>
        <p:blipFill>
          <a:blip r:embed="rId2"/>
          <a:stretch>
            <a:fillRect/>
          </a:stretch>
        </p:blipFill>
        <p:spPr>
          <a:xfrm>
            <a:off x="262217" y="2065548"/>
            <a:ext cx="6367183" cy="4471727"/>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00042" y="397389"/>
            <a:ext cx="5929354" cy="646219"/>
          </a:xfrm>
        </p:spPr>
        <p:txBody>
          <a:bodyPr>
            <a:normAutofit/>
          </a:bodyPr>
          <a:lstStyle/>
          <a:p>
            <a:r>
              <a:rPr lang="en-US" dirty="0" err="1"/>
              <a:t>Injectable</a:t>
            </a:r>
            <a:r>
              <a:rPr lang="en-US" dirty="0"/>
              <a:t> hormones</a:t>
            </a:r>
            <a:endParaRPr lang="en-GB" dirty="0"/>
          </a:p>
        </p:txBody>
      </p:sp>
      <p:sp>
        <p:nvSpPr>
          <p:cNvPr id="3" name="Text Placeholder 2"/>
          <p:cNvSpPr>
            <a:spLocks noGrp="1"/>
          </p:cNvSpPr>
          <p:nvPr>
            <p:ph type="body" sz="quarter" idx="10"/>
          </p:nvPr>
        </p:nvSpPr>
        <p:spPr>
          <a:xfrm>
            <a:off x="571500" y="1331640"/>
            <a:ext cx="5857875" cy="1944960"/>
          </a:xfrm>
        </p:spPr>
        <p:txBody>
          <a:bodyPr>
            <a:normAutofit fontScale="85000" lnSpcReduction="20000"/>
          </a:bodyPr>
          <a:lstStyle/>
          <a:p>
            <a:r>
              <a:rPr lang="en-US" sz="2000" dirty="0"/>
              <a:t>Depo-Provera (</a:t>
            </a:r>
            <a:r>
              <a:rPr lang="en-US" sz="2000" dirty="0" err="1"/>
              <a:t>Depo</a:t>
            </a:r>
            <a:r>
              <a:rPr lang="en-US" sz="2000" dirty="0"/>
              <a:t>) is an injection given every three months</a:t>
            </a:r>
          </a:p>
          <a:p>
            <a:r>
              <a:rPr lang="en-US" sz="2000" dirty="0" err="1"/>
              <a:t>Depo</a:t>
            </a:r>
            <a:r>
              <a:rPr lang="en-US" sz="2000" dirty="0"/>
              <a:t> can cause spotting or irregular cycles, especially after the first injection.  This usually improves after the second injection three months later</a:t>
            </a:r>
          </a:p>
          <a:p>
            <a:r>
              <a:rPr lang="en-US" sz="2000" dirty="0"/>
              <a:t>After you stop using </a:t>
            </a:r>
            <a:r>
              <a:rPr lang="en-US" sz="2000" dirty="0" err="1"/>
              <a:t>Depo</a:t>
            </a:r>
            <a:r>
              <a:rPr lang="en-US" sz="2000" dirty="0"/>
              <a:t>, it may take up to one year to return to a regular menstruation cycle or become pregnant </a:t>
            </a:r>
          </a:p>
          <a:p>
            <a:r>
              <a:rPr lang="en-US" sz="2000" dirty="0"/>
              <a:t>Can cause weight gain</a:t>
            </a:r>
          </a:p>
          <a:p>
            <a:endParaRPr lang="en-US" sz="2000" dirty="0"/>
          </a:p>
        </p:txBody>
      </p:sp>
      <p:graphicFrame>
        <p:nvGraphicFramePr>
          <p:cNvPr id="5" name="Table 4"/>
          <p:cNvGraphicFramePr>
            <a:graphicFrameLocks noGrp="1"/>
          </p:cNvGraphicFramePr>
          <p:nvPr/>
        </p:nvGraphicFramePr>
        <p:xfrm>
          <a:off x="533400" y="3200400"/>
          <a:ext cx="5904656" cy="2016760"/>
        </p:xfrm>
        <a:graphic>
          <a:graphicData uri="http://schemas.openxmlformats.org/drawingml/2006/table">
            <a:tbl>
              <a:tblPr firstRow="1" bandRow="1">
                <a:tableStyleId>{5C22544A-7EE6-4342-B048-85BDC9FD1C3A}</a:tableStyleId>
              </a:tblPr>
              <a:tblGrid>
                <a:gridCol w="2952328">
                  <a:extLst>
                    <a:ext uri="{9D8B030D-6E8A-4147-A177-3AD203B41FA5}">
                      <a16:colId xmlns:a16="http://schemas.microsoft.com/office/drawing/2014/main" val="20000"/>
                    </a:ext>
                  </a:extLst>
                </a:gridCol>
                <a:gridCol w="2952328">
                  <a:extLst>
                    <a:ext uri="{9D8B030D-6E8A-4147-A177-3AD203B41FA5}">
                      <a16:colId xmlns:a16="http://schemas.microsoft.com/office/drawing/2014/main" val="20001"/>
                    </a:ext>
                  </a:extLst>
                </a:gridCol>
              </a:tblGrid>
              <a:tr h="226824">
                <a:tc>
                  <a:txBody>
                    <a:bodyPr/>
                    <a:lstStyle/>
                    <a:p>
                      <a:pPr algn="ctr"/>
                      <a:r>
                        <a:rPr lang="en-US" b="1" dirty="0"/>
                        <a:t>ADVANTAGES</a:t>
                      </a:r>
                      <a:endParaRPr lang="en-GB" b="1" dirty="0"/>
                    </a:p>
                  </a:txBody>
                  <a:tcPr/>
                </a:tc>
                <a:tc>
                  <a:txBody>
                    <a:bodyPr/>
                    <a:lstStyle/>
                    <a:p>
                      <a:pPr algn="ctr"/>
                      <a:r>
                        <a:rPr lang="en-US" b="1" dirty="0"/>
                        <a:t>DISADVANTAGES</a:t>
                      </a:r>
                      <a:endParaRPr lang="en-GB" b="1" dirty="0"/>
                    </a:p>
                  </a:txBody>
                  <a:tcPr/>
                </a:tc>
                <a:extLst>
                  <a:ext uri="{0D108BD9-81ED-4DB2-BD59-A6C34878D82A}">
                    <a16:rowId xmlns:a16="http://schemas.microsoft.com/office/drawing/2014/main" val="10000"/>
                  </a:ext>
                </a:extLst>
              </a:tr>
              <a:tr h="370840">
                <a:tc>
                  <a:txBody>
                    <a:bodyPr/>
                    <a:lstStyle/>
                    <a:p>
                      <a:pPr algn="ctr"/>
                      <a:r>
                        <a:rPr lang="en-US" dirty="0"/>
                        <a:t>Only requires one injection</a:t>
                      </a:r>
                      <a:r>
                        <a:rPr lang="en-US" baseline="0" dirty="0"/>
                        <a:t> every 3 months</a:t>
                      </a:r>
                      <a:endParaRPr lang="en-GB" dirty="0"/>
                    </a:p>
                  </a:txBody>
                  <a:tcPr/>
                </a:tc>
                <a:tc>
                  <a:txBody>
                    <a:bodyPr/>
                    <a:lstStyle/>
                    <a:p>
                      <a:pPr algn="ctr"/>
                      <a:r>
                        <a:rPr lang="en-US" dirty="0"/>
                        <a:t>Does</a:t>
                      </a:r>
                      <a:r>
                        <a:rPr lang="en-US" baseline="0" dirty="0"/>
                        <a:t> not protect against HIV or STIs</a:t>
                      </a:r>
                      <a:endParaRPr lang="en-GB" dirty="0"/>
                    </a:p>
                  </a:txBody>
                  <a:tcPr/>
                </a:tc>
                <a:extLst>
                  <a:ext uri="{0D108BD9-81ED-4DB2-BD59-A6C34878D82A}">
                    <a16:rowId xmlns:a16="http://schemas.microsoft.com/office/drawing/2014/main" val="10001"/>
                  </a:ext>
                </a:extLst>
              </a:tr>
              <a:tr h="370840">
                <a:tc>
                  <a:txBody>
                    <a:bodyPr/>
                    <a:lstStyle/>
                    <a:p>
                      <a:pPr algn="ctr"/>
                      <a:r>
                        <a:rPr lang="en-GB" dirty="0"/>
                        <a:t>Nobody will know if</a:t>
                      </a:r>
                      <a:r>
                        <a:rPr lang="en-GB" baseline="0" dirty="0"/>
                        <a:t> you are using this method</a:t>
                      </a:r>
                      <a:endParaRPr lang="en-GB" dirty="0"/>
                    </a:p>
                  </a:txBody>
                  <a:tcPr/>
                </a:tc>
                <a:tc>
                  <a:txBody>
                    <a:bodyPr/>
                    <a:lstStyle/>
                    <a:p>
                      <a:pPr algn="ctr"/>
                      <a:r>
                        <a:rPr lang="en-US" dirty="0"/>
                        <a:t>May cause abnormal vaginal bleeding or no</a:t>
                      </a:r>
                      <a:r>
                        <a:rPr lang="en-US" baseline="0" dirty="0"/>
                        <a:t> bleeding at all</a:t>
                      </a:r>
                      <a:endParaRPr lang="en-US" dirty="0"/>
                    </a:p>
                  </a:txBody>
                  <a:tcPr/>
                </a:tc>
                <a:extLst>
                  <a:ext uri="{0D108BD9-81ED-4DB2-BD59-A6C34878D82A}">
                    <a16:rowId xmlns:a16="http://schemas.microsoft.com/office/drawing/2014/main" val="10002"/>
                  </a:ext>
                </a:extLst>
              </a:tr>
              <a:tr h="370840">
                <a:tc>
                  <a:txBody>
                    <a:bodyPr/>
                    <a:lstStyle/>
                    <a:p>
                      <a:pPr algn="ctr"/>
                      <a:r>
                        <a:rPr lang="en-GB" dirty="0"/>
                        <a:t>No</a:t>
                      </a:r>
                      <a:r>
                        <a:rPr lang="en-GB" baseline="0" dirty="0"/>
                        <a:t> interaction with </a:t>
                      </a:r>
                      <a:r>
                        <a:rPr lang="en-GB" baseline="0" dirty="0" err="1"/>
                        <a:t>ARVs</a:t>
                      </a:r>
                      <a:endParaRPr lang="en-GB" dirty="0"/>
                    </a:p>
                  </a:txBody>
                  <a:tcPr/>
                </a:tc>
                <a:tc>
                  <a:txBody>
                    <a:bodyPr/>
                    <a:lstStyle/>
                    <a:p>
                      <a:pPr algn="ctr"/>
                      <a:r>
                        <a:rPr lang="en-US" dirty="0"/>
                        <a:t>May cause weight gain</a:t>
                      </a:r>
                    </a:p>
                  </a:txBody>
                  <a:tcPr/>
                </a:tc>
                <a:extLst>
                  <a:ext uri="{0D108BD9-81ED-4DB2-BD59-A6C34878D82A}">
                    <a16:rowId xmlns:a16="http://schemas.microsoft.com/office/drawing/2014/main" val="10003"/>
                  </a:ext>
                </a:extLst>
              </a:tr>
            </a:tbl>
          </a:graphicData>
        </a:graphic>
      </p:graphicFrame>
      <p:sp>
        <p:nvSpPr>
          <p:cNvPr id="6" name="TextBox 5"/>
          <p:cNvSpPr txBox="1"/>
          <p:nvPr/>
        </p:nvSpPr>
        <p:spPr>
          <a:xfrm>
            <a:off x="609600" y="5410200"/>
            <a:ext cx="5832648" cy="584776"/>
          </a:xfrm>
          <a:prstGeom prst="rect">
            <a:avLst/>
          </a:prstGeom>
          <a:noFill/>
          <a:ln>
            <a:solidFill>
              <a:schemeClr val="accent1"/>
            </a:solidFill>
          </a:ln>
        </p:spPr>
        <p:txBody>
          <a:bodyPr wrap="square" rtlCol="0">
            <a:spAutoFit/>
          </a:bodyPr>
          <a:lstStyle/>
          <a:p>
            <a:r>
              <a:rPr lang="en-US" sz="1600" b="1" dirty="0"/>
              <a:t>Effectiveness for pregnancy prevention:</a:t>
            </a:r>
            <a:r>
              <a:rPr lang="en-US" sz="1600" dirty="0"/>
              <a:t> 6 pregnancies in 100 women each year using this method</a:t>
            </a:r>
            <a:endParaRPr lang="en-GB" sz="1600" dirty="0"/>
          </a:p>
        </p:txBody>
      </p:sp>
      <p:sp>
        <p:nvSpPr>
          <p:cNvPr id="8" name="Text Placeholder 2"/>
          <p:cNvSpPr txBox="1">
            <a:spLocks/>
          </p:cNvSpPr>
          <p:nvPr/>
        </p:nvSpPr>
        <p:spPr>
          <a:xfrm>
            <a:off x="609600" y="6096000"/>
            <a:ext cx="5857875" cy="2736304"/>
          </a:xfrm>
          <a:prstGeom prst="rect">
            <a:avLst/>
          </a:prstGeom>
          <a:ln w="28575">
            <a:solidFill>
              <a:schemeClr val="accent1"/>
            </a:solidFill>
          </a:ln>
        </p:spPr>
        <p:txBody>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b="1" i="0" u="none" strike="noStrike" kern="1200" cap="none" spc="0" normalizeH="0" baseline="0" noProof="0" dirty="0">
                <a:ln>
                  <a:noFill/>
                </a:ln>
                <a:solidFill>
                  <a:schemeClr val="tx1"/>
                </a:solidFill>
                <a:effectLst/>
                <a:uLnTx/>
                <a:uFillTx/>
                <a:latin typeface="+mn-lt"/>
                <a:ea typeface="+mn-ea"/>
                <a:cs typeface="+mn-cs"/>
              </a:rPr>
              <a:t>	DISPELLING MYTHS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noProof="0" dirty="0"/>
              <a:t>Blood does not build up inside the woman</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b="0" i="0" u="none" strike="noStrike" kern="1200" cap="none" spc="0" normalizeH="0" baseline="0" dirty="0">
                <a:ln>
                  <a:noFill/>
                </a:ln>
                <a:solidFill>
                  <a:schemeClr val="tx1"/>
                </a:solidFill>
                <a:effectLst/>
                <a:uLnTx/>
                <a:uFillTx/>
                <a:latin typeface="+mn-lt"/>
                <a:ea typeface="+mn-ea"/>
                <a:cs typeface="+mn-cs"/>
              </a:rPr>
              <a:t>Does</a:t>
            </a:r>
            <a:r>
              <a:rPr kumimoji="0" lang="en-US" b="0" i="0" u="none" strike="noStrike" kern="1200" cap="none" spc="0" normalizeH="0" dirty="0">
                <a:ln>
                  <a:noFill/>
                </a:ln>
                <a:solidFill>
                  <a:schemeClr val="tx1"/>
                </a:solidFill>
                <a:effectLst/>
                <a:uLnTx/>
                <a:uFillTx/>
                <a:latin typeface="+mn-lt"/>
                <a:ea typeface="+mn-ea"/>
                <a:cs typeface="+mn-cs"/>
              </a:rPr>
              <a:t> not disrupt an existing pregnancy</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baseline="0" noProof="0" dirty="0"/>
              <a:t>Does not make women infertile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b="0" i="0" u="none" strike="noStrike" kern="1200" cap="none" spc="0" normalizeH="0" dirty="0">
                <a:ln>
                  <a:noFill/>
                </a:ln>
                <a:solidFill>
                  <a:schemeClr val="tx1"/>
                </a:solidFill>
                <a:effectLst/>
                <a:uLnTx/>
                <a:uFillTx/>
                <a:latin typeface="+mn-lt"/>
                <a:ea typeface="+mn-ea"/>
                <a:cs typeface="+mn-cs"/>
              </a:rPr>
              <a:t>Does not cause early menopause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b="0" i="0" u="none" strike="noStrike" kern="1200" cap="none" spc="0" normalizeH="0" dirty="0">
                <a:ln>
                  <a:noFill/>
                </a:ln>
                <a:solidFill>
                  <a:schemeClr val="tx1"/>
                </a:solidFill>
                <a:effectLst/>
                <a:uLnTx/>
                <a:uFillTx/>
                <a:latin typeface="+mn-lt"/>
                <a:ea typeface="+mn-ea"/>
                <a:cs typeface="+mn-cs"/>
              </a:rPr>
              <a:t>Does not cause birth defects or multiple births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a:t>Does not change women’s sexual behavior</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b="0" i="0" u="none" strike="noStrike" kern="1200" cap="none" spc="0" normalizeH="0" dirty="0">
                <a:ln>
                  <a:noFill/>
                </a:ln>
                <a:solidFill>
                  <a:schemeClr val="tx1"/>
                </a:solidFill>
                <a:effectLst/>
                <a:uLnTx/>
                <a:uFillTx/>
                <a:latin typeface="+mn-lt"/>
                <a:ea typeface="+mn-ea"/>
                <a:cs typeface="+mn-cs"/>
              </a:rPr>
              <a:t>Don’t rub the skin after injection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Guide to using manual</a:t>
            </a:r>
          </a:p>
        </p:txBody>
      </p:sp>
      <p:sp>
        <p:nvSpPr>
          <p:cNvPr id="3" name="Text Placeholder 2"/>
          <p:cNvSpPr>
            <a:spLocks noGrp="1"/>
          </p:cNvSpPr>
          <p:nvPr>
            <p:ph type="body" sz="quarter" idx="10"/>
          </p:nvPr>
        </p:nvSpPr>
        <p:spPr/>
        <p:txBody>
          <a:bodyPr/>
          <a:lstStyle/>
          <a:p>
            <a:r>
              <a:rPr lang="en-US" dirty="0"/>
              <a:t>Discuss basics of male and female reproductive system and menstruation</a:t>
            </a:r>
          </a:p>
          <a:p>
            <a:r>
              <a:rPr lang="en-US" dirty="0"/>
              <a:t>Review basics of pregnancy</a:t>
            </a:r>
          </a:p>
          <a:p>
            <a:r>
              <a:rPr lang="en-US" dirty="0"/>
              <a:t>Describes various methods of contraception for males and females</a:t>
            </a:r>
          </a:p>
        </p:txBody>
      </p:sp>
      <p:pic>
        <p:nvPicPr>
          <p:cNvPr id="4" name="Picture 3"/>
          <p:cNvPicPr>
            <a:picLocks noChangeAspect="1"/>
          </p:cNvPicPr>
          <p:nvPr/>
        </p:nvPicPr>
        <p:blipFill>
          <a:blip r:embed="rId2"/>
          <a:stretch>
            <a:fillRect/>
          </a:stretch>
        </p:blipFill>
        <p:spPr>
          <a:xfrm>
            <a:off x="685800" y="3657600"/>
            <a:ext cx="5334000" cy="4893033"/>
          </a:xfrm>
          <a:prstGeom prst="rect">
            <a:avLst/>
          </a:prstGeom>
          <a:ln>
            <a:solidFill>
              <a:schemeClr val="tx1"/>
            </a:solid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Oral contraceptives</a:t>
            </a:r>
            <a:endParaRPr lang="en-GB" dirty="0"/>
          </a:p>
        </p:txBody>
      </p:sp>
      <p:sp>
        <p:nvSpPr>
          <p:cNvPr id="6" name="Text Placeholder 5"/>
          <p:cNvSpPr>
            <a:spLocks noGrp="1"/>
          </p:cNvSpPr>
          <p:nvPr>
            <p:ph type="body" sz="quarter" idx="11"/>
          </p:nvPr>
        </p:nvSpPr>
        <p:spPr/>
        <p:txBody>
          <a:bodyPr>
            <a:normAutofit lnSpcReduction="10000"/>
          </a:bodyPr>
          <a:lstStyle/>
          <a:p>
            <a:pPr algn="ctr">
              <a:buNone/>
            </a:pPr>
            <a:endParaRPr lang="en-GB" dirty="0"/>
          </a:p>
        </p:txBody>
      </p:sp>
      <p:pic>
        <p:nvPicPr>
          <p:cNvPr id="8" name="Picture 7"/>
          <p:cNvPicPr>
            <a:picLocks noChangeAspect="1"/>
          </p:cNvPicPr>
          <p:nvPr/>
        </p:nvPicPr>
        <p:blipFill>
          <a:blip r:embed="rId2"/>
          <a:stretch>
            <a:fillRect/>
          </a:stretch>
        </p:blipFill>
        <p:spPr>
          <a:xfrm>
            <a:off x="1447800" y="1524000"/>
            <a:ext cx="3886200" cy="5904256"/>
          </a:xfrm>
          <a:prstGeom prst="rect">
            <a:avLst/>
          </a:prstGeom>
          <a:ln>
            <a:solidFill>
              <a:schemeClr val="tx1"/>
            </a:solid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00042" y="397389"/>
            <a:ext cx="5929354" cy="646219"/>
          </a:xfrm>
        </p:spPr>
        <p:txBody>
          <a:bodyPr>
            <a:normAutofit/>
          </a:bodyPr>
          <a:lstStyle/>
          <a:p>
            <a:r>
              <a:rPr lang="en-US" dirty="0"/>
              <a:t>Oral contraceptives</a:t>
            </a:r>
            <a:endParaRPr lang="en-GB" dirty="0"/>
          </a:p>
        </p:txBody>
      </p:sp>
      <p:sp>
        <p:nvSpPr>
          <p:cNvPr id="3" name="Text Placeholder 2"/>
          <p:cNvSpPr>
            <a:spLocks noGrp="1"/>
          </p:cNvSpPr>
          <p:nvPr>
            <p:ph type="body" sz="quarter" idx="10"/>
          </p:nvPr>
        </p:nvSpPr>
        <p:spPr>
          <a:xfrm>
            <a:off x="571500" y="1187624"/>
            <a:ext cx="5857875" cy="1584176"/>
          </a:xfrm>
        </p:spPr>
        <p:txBody>
          <a:bodyPr/>
          <a:lstStyle/>
          <a:p>
            <a:r>
              <a:rPr lang="en-US" sz="2000" dirty="0"/>
              <a:t>Should be taken daily at the same time</a:t>
            </a:r>
          </a:p>
          <a:p>
            <a:r>
              <a:rPr lang="en-US" sz="2000" dirty="0"/>
              <a:t>Different kinds</a:t>
            </a:r>
          </a:p>
          <a:p>
            <a:pPr lvl="1"/>
            <a:r>
              <a:rPr lang="en-US" sz="1800" dirty="0"/>
              <a:t>Progestin only pills: can be taken during breastfeeding</a:t>
            </a:r>
          </a:p>
          <a:p>
            <a:pPr lvl="1"/>
            <a:r>
              <a:rPr lang="en-US" sz="1800" dirty="0"/>
              <a:t>Combined hormones</a:t>
            </a:r>
          </a:p>
        </p:txBody>
      </p:sp>
      <p:graphicFrame>
        <p:nvGraphicFramePr>
          <p:cNvPr id="5" name="Table 4"/>
          <p:cNvGraphicFramePr>
            <a:graphicFrameLocks noGrp="1"/>
          </p:cNvGraphicFramePr>
          <p:nvPr/>
        </p:nvGraphicFramePr>
        <p:xfrm>
          <a:off x="620688" y="2702168"/>
          <a:ext cx="5904656" cy="2661920"/>
        </p:xfrm>
        <a:graphic>
          <a:graphicData uri="http://schemas.openxmlformats.org/drawingml/2006/table">
            <a:tbl>
              <a:tblPr firstRow="1" bandRow="1">
                <a:tableStyleId>{5C22544A-7EE6-4342-B048-85BDC9FD1C3A}</a:tableStyleId>
              </a:tblPr>
              <a:tblGrid>
                <a:gridCol w="2952328">
                  <a:extLst>
                    <a:ext uri="{9D8B030D-6E8A-4147-A177-3AD203B41FA5}">
                      <a16:colId xmlns:a16="http://schemas.microsoft.com/office/drawing/2014/main" val="20000"/>
                    </a:ext>
                  </a:extLst>
                </a:gridCol>
                <a:gridCol w="2952328">
                  <a:extLst>
                    <a:ext uri="{9D8B030D-6E8A-4147-A177-3AD203B41FA5}">
                      <a16:colId xmlns:a16="http://schemas.microsoft.com/office/drawing/2014/main" val="20001"/>
                    </a:ext>
                  </a:extLst>
                </a:gridCol>
              </a:tblGrid>
              <a:tr h="226824">
                <a:tc>
                  <a:txBody>
                    <a:bodyPr/>
                    <a:lstStyle/>
                    <a:p>
                      <a:pPr algn="ctr"/>
                      <a:r>
                        <a:rPr lang="en-US" b="1" dirty="0"/>
                        <a:t>ADVANTAGES</a:t>
                      </a:r>
                      <a:endParaRPr lang="en-GB" b="1" dirty="0"/>
                    </a:p>
                  </a:txBody>
                  <a:tcPr/>
                </a:tc>
                <a:tc>
                  <a:txBody>
                    <a:bodyPr/>
                    <a:lstStyle/>
                    <a:p>
                      <a:pPr algn="ctr"/>
                      <a:r>
                        <a:rPr lang="en-US" b="1" dirty="0"/>
                        <a:t>DISADVANTAGES</a:t>
                      </a:r>
                      <a:endParaRPr lang="en-GB" b="1" dirty="0"/>
                    </a:p>
                  </a:txBody>
                  <a:tcPr/>
                </a:tc>
                <a:extLst>
                  <a:ext uri="{0D108BD9-81ED-4DB2-BD59-A6C34878D82A}">
                    <a16:rowId xmlns:a16="http://schemas.microsoft.com/office/drawing/2014/main" val="10000"/>
                  </a:ext>
                </a:extLst>
              </a:tr>
              <a:tr h="370840">
                <a:tc>
                  <a:txBody>
                    <a:bodyPr/>
                    <a:lstStyle/>
                    <a:p>
                      <a:pPr algn="ctr"/>
                      <a:r>
                        <a:rPr lang="en-US" dirty="0"/>
                        <a:t>Can be stopped</a:t>
                      </a:r>
                      <a:r>
                        <a:rPr lang="en-US" baseline="0" dirty="0"/>
                        <a:t> at any time</a:t>
                      </a:r>
                      <a:endParaRPr lang="en-GB" dirty="0"/>
                    </a:p>
                  </a:txBody>
                  <a:tcPr/>
                </a:tc>
                <a:tc>
                  <a:txBody>
                    <a:bodyPr/>
                    <a:lstStyle/>
                    <a:p>
                      <a:pPr algn="ctr"/>
                      <a:r>
                        <a:rPr lang="en-US" dirty="0"/>
                        <a:t>Must be taken daily</a:t>
                      </a:r>
                      <a:endParaRPr lang="en-GB" dirty="0"/>
                    </a:p>
                  </a:txBody>
                  <a:tcPr/>
                </a:tc>
                <a:extLst>
                  <a:ext uri="{0D108BD9-81ED-4DB2-BD59-A6C34878D82A}">
                    <a16:rowId xmlns:a16="http://schemas.microsoft.com/office/drawing/2014/main" val="10001"/>
                  </a:ext>
                </a:extLst>
              </a:tr>
              <a:tr h="370840">
                <a:tc>
                  <a:txBody>
                    <a:bodyPr/>
                    <a:lstStyle/>
                    <a:p>
                      <a:pPr algn="ctr"/>
                      <a:r>
                        <a:rPr lang="en-US" dirty="0"/>
                        <a:t>Controlled by the woman</a:t>
                      </a:r>
                      <a:endParaRPr lang="en-GB" dirty="0"/>
                    </a:p>
                  </a:txBody>
                  <a:tcPr/>
                </a:tc>
                <a:tc>
                  <a:txBody>
                    <a:bodyPr/>
                    <a:lstStyle/>
                    <a:p>
                      <a:pPr algn="ctr"/>
                      <a:r>
                        <a:rPr lang="en-US" dirty="0"/>
                        <a:t>Does not protect against STIs</a:t>
                      </a:r>
                      <a:endParaRPr lang="en-GB" dirty="0"/>
                    </a:p>
                  </a:txBody>
                  <a:tcPr/>
                </a:tc>
                <a:extLst>
                  <a:ext uri="{0D108BD9-81ED-4DB2-BD59-A6C34878D82A}">
                    <a16:rowId xmlns:a16="http://schemas.microsoft.com/office/drawing/2014/main" val="10002"/>
                  </a:ext>
                </a:extLst>
              </a:tr>
              <a:tr h="370840">
                <a:tc>
                  <a:txBody>
                    <a:bodyPr/>
                    <a:lstStyle/>
                    <a:p>
                      <a:pPr algn="ctr"/>
                      <a:r>
                        <a:rPr lang="en-US" dirty="0"/>
                        <a:t>Does not interfere</a:t>
                      </a:r>
                      <a:r>
                        <a:rPr lang="en-US" baseline="0" dirty="0"/>
                        <a:t> with sex</a:t>
                      </a:r>
                      <a:endParaRPr lang="en-GB" dirty="0"/>
                    </a:p>
                  </a:txBody>
                  <a:tcPr/>
                </a:tc>
                <a:tc>
                  <a:txBody>
                    <a:bodyPr/>
                    <a:lstStyle/>
                    <a:p>
                      <a:pPr algn="ctr"/>
                      <a:r>
                        <a:rPr lang="en-US" dirty="0"/>
                        <a:t>Missed dose</a:t>
                      </a:r>
                      <a:r>
                        <a:rPr lang="en-US" baseline="0" dirty="0"/>
                        <a:t> can lead to increased chance of pregnancy</a:t>
                      </a:r>
                      <a:endParaRPr lang="en-GB" dirty="0"/>
                    </a:p>
                  </a:txBody>
                  <a:tcPr/>
                </a:tc>
                <a:extLst>
                  <a:ext uri="{0D108BD9-81ED-4DB2-BD59-A6C34878D82A}">
                    <a16:rowId xmlns:a16="http://schemas.microsoft.com/office/drawing/2014/main" val="10003"/>
                  </a:ext>
                </a:extLst>
              </a:tr>
              <a:tr h="370840">
                <a:tc>
                  <a:txBody>
                    <a:bodyPr/>
                    <a:lstStyle/>
                    <a:p>
                      <a:pPr algn="ctr"/>
                      <a:r>
                        <a:rPr lang="en-GB" dirty="0"/>
                        <a:t>Bleeding</a:t>
                      </a:r>
                      <a:r>
                        <a:rPr lang="en-GB" baseline="0" dirty="0"/>
                        <a:t> is decreased but normal cycles continue</a:t>
                      </a:r>
                      <a:endParaRPr lang="en-GB" dirty="0"/>
                    </a:p>
                  </a:txBody>
                  <a:tcPr/>
                </a:tc>
                <a:tc>
                  <a:txBody>
                    <a:bodyPr/>
                    <a:lstStyle/>
                    <a:p>
                      <a:pPr algn="ctr"/>
                      <a:r>
                        <a:rPr lang="en-US" dirty="0"/>
                        <a:t>Concerns</a:t>
                      </a:r>
                      <a:r>
                        <a:rPr lang="en-US" baseline="0" dirty="0"/>
                        <a:t> about effectiveness when used with ART</a:t>
                      </a:r>
                      <a:endParaRPr lang="en-GB" dirty="0"/>
                    </a:p>
                  </a:txBody>
                  <a:tcPr/>
                </a:tc>
                <a:extLst>
                  <a:ext uri="{0D108BD9-81ED-4DB2-BD59-A6C34878D82A}">
                    <a16:rowId xmlns:a16="http://schemas.microsoft.com/office/drawing/2014/main" val="10004"/>
                  </a:ext>
                </a:extLst>
              </a:tr>
            </a:tbl>
          </a:graphicData>
        </a:graphic>
      </p:graphicFrame>
      <p:sp>
        <p:nvSpPr>
          <p:cNvPr id="6" name="TextBox 5"/>
          <p:cNvSpPr txBox="1"/>
          <p:nvPr/>
        </p:nvSpPr>
        <p:spPr>
          <a:xfrm>
            <a:off x="609600" y="5468615"/>
            <a:ext cx="5843736" cy="615553"/>
          </a:xfrm>
          <a:prstGeom prst="rect">
            <a:avLst/>
          </a:prstGeom>
          <a:noFill/>
          <a:ln>
            <a:solidFill>
              <a:schemeClr val="accent1"/>
            </a:solidFill>
          </a:ln>
        </p:spPr>
        <p:txBody>
          <a:bodyPr wrap="square" rtlCol="0">
            <a:spAutoFit/>
          </a:bodyPr>
          <a:lstStyle/>
          <a:p>
            <a:r>
              <a:rPr lang="en-US" sz="1600" b="1" dirty="0"/>
              <a:t>Effectiveness for pregnancy prevention:</a:t>
            </a:r>
            <a:r>
              <a:rPr lang="en-US" sz="1600" dirty="0"/>
              <a:t> 9 pregnancies in 100 women each year using this method</a:t>
            </a:r>
            <a:r>
              <a:rPr lang="en-US" sz="1600" b="1" dirty="0"/>
              <a:t>   </a:t>
            </a:r>
          </a:p>
          <a:p>
            <a:endParaRPr lang="en-US" sz="200" b="1" dirty="0"/>
          </a:p>
        </p:txBody>
      </p:sp>
      <p:sp>
        <p:nvSpPr>
          <p:cNvPr id="8" name="Text Placeholder 2"/>
          <p:cNvSpPr txBox="1">
            <a:spLocks/>
          </p:cNvSpPr>
          <p:nvPr/>
        </p:nvSpPr>
        <p:spPr>
          <a:xfrm>
            <a:off x="609600" y="6324600"/>
            <a:ext cx="5857875" cy="2088232"/>
          </a:xfrm>
          <a:prstGeom prst="rect">
            <a:avLst/>
          </a:prstGeom>
          <a:ln w="28575">
            <a:solidFill>
              <a:schemeClr val="accent1"/>
            </a:solidFill>
          </a:ln>
        </p:spPr>
        <p:txBody>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b="1" i="0" u="none" strike="noStrike" kern="1200" cap="none" spc="0" normalizeH="0" baseline="0" noProof="0" dirty="0">
                <a:ln>
                  <a:noFill/>
                </a:ln>
                <a:solidFill>
                  <a:schemeClr val="tx1"/>
                </a:solidFill>
                <a:effectLst/>
                <a:uLnTx/>
                <a:uFillTx/>
                <a:latin typeface="+mn-lt"/>
                <a:ea typeface="+mn-ea"/>
                <a:cs typeface="+mn-cs"/>
              </a:rPr>
              <a:t>	DISPELLING MYTHS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b="0" i="0" u="none" strike="noStrike" kern="1200" cap="none" spc="0" normalizeH="0" baseline="0" noProof="0" dirty="0">
                <a:ln>
                  <a:noFill/>
                </a:ln>
                <a:solidFill>
                  <a:schemeClr val="tx1"/>
                </a:solidFill>
                <a:effectLst/>
                <a:uLnTx/>
                <a:uFillTx/>
                <a:latin typeface="+mn-lt"/>
                <a:ea typeface="+mn-ea"/>
                <a:cs typeface="+mn-cs"/>
              </a:rPr>
              <a:t>Does not “build up”</a:t>
            </a:r>
            <a:r>
              <a:rPr kumimoji="0" lang="en-US" b="0" i="0" u="none" strike="noStrike" kern="1200" cap="none" spc="0" normalizeH="0" noProof="0" dirty="0">
                <a:ln>
                  <a:noFill/>
                </a:ln>
                <a:solidFill>
                  <a:schemeClr val="tx1"/>
                </a:solidFill>
                <a:effectLst/>
                <a:uLnTx/>
                <a:uFillTx/>
                <a:latin typeface="+mn-lt"/>
                <a:ea typeface="+mn-ea"/>
                <a:cs typeface="+mn-cs"/>
              </a:rPr>
              <a:t> in a woman’s body</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baseline="0" dirty="0"/>
              <a:t>Must be taken every day regardless</a:t>
            </a:r>
            <a:r>
              <a:rPr lang="en-US" dirty="0"/>
              <a:t> of sexual activity</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b="0" i="0" u="none" strike="noStrike" kern="1200" cap="none" spc="0" normalizeH="0" baseline="0" noProof="0" dirty="0">
                <a:ln>
                  <a:noFill/>
                </a:ln>
                <a:solidFill>
                  <a:schemeClr val="tx1"/>
                </a:solidFill>
                <a:effectLst/>
                <a:uLnTx/>
                <a:uFillTx/>
                <a:latin typeface="+mn-lt"/>
                <a:ea typeface="+mn-ea"/>
                <a:cs typeface="+mn-cs"/>
              </a:rPr>
              <a:t>Does</a:t>
            </a:r>
            <a:r>
              <a:rPr kumimoji="0" lang="en-US" b="0" i="0" u="none" strike="noStrike" kern="1200" cap="none" spc="0" normalizeH="0" noProof="0" dirty="0">
                <a:ln>
                  <a:noFill/>
                </a:ln>
                <a:solidFill>
                  <a:schemeClr val="tx1"/>
                </a:solidFill>
                <a:effectLst/>
                <a:uLnTx/>
                <a:uFillTx/>
                <a:latin typeface="+mn-lt"/>
                <a:ea typeface="+mn-ea"/>
                <a:cs typeface="+mn-cs"/>
              </a:rPr>
              <a:t> not make women infertile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noProof="0" dirty="0"/>
              <a:t>Does not change women’s sexual behavior</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b="0" i="0" u="none" strike="noStrike" kern="1200" cap="none" spc="0" normalizeH="0" baseline="0" dirty="0">
                <a:ln>
                  <a:noFill/>
                </a:ln>
                <a:solidFill>
                  <a:schemeClr val="tx1"/>
                </a:solidFill>
                <a:effectLst/>
                <a:uLnTx/>
                <a:uFillTx/>
                <a:latin typeface="+mn-lt"/>
                <a:ea typeface="+mn-ea"/>
                <a:cs typeface="+mn-cs"/>
              </a:rPr>
              <a:t>Will</a:t>
            </a:r>
            <a:r>
              <a:rPr kumimoji="0" lang="en-US" b="0" i="0" u="none" strike="noStrike" kern="1200" cap="none" spc="0" normalizeH="0" dirty="0">
                <a:ln>
                  <a:noFill/>
                </a:ln>
                <a:solidFill>
                  <a:schemeClr val="tx1"/>
                </a:solidFill>
                <a:effectLst/>
                <a:uLnTx/>
                <a:uFillTx/>
                <a:latin typeface="+mn-lt"/>
                <a:ea typeface="+mn-ea"/>
                <a:cs typeface="+mn-cs"/>
              </a:rPr>
              <a:t> not disrupt existing pregnancy</a:t>
            </a:r>
            <a:endParaRPr kumimoji="0" lang="en-GB"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a:t>IuCd</a:t>
            </a:r>
            <a:r>
              <a:rPr lang="en-US" dirty="0"/>
              <a:t> or loop</a:t>
            </a:r>
            <a:endParaRPr lang="en-GB" dirty="0"/>
          </a:p>
        </p:txBody>
      </p:sp>
      <p:sp>
        <p:nvSpPr>
          <p:cNvPr id="6" name="Text Placeholder 5"/>
          <p:cNvSpPr>
            <a:spLocks noGrp="1"/>
          </p:cNvSpPr>
          <p:nvPr>
            <p:ph type="body" sz="quarter" idx="11"/>
          </p:nvPr>
        </p:nvSpPr>
        <p:spPr/>
        <p:txBody>
          <a:bodyPr>
            <a:normAutofit lnSpcReduction="10000"/>
          </a:bodyPr>
          <a:lstStyle/>
          <a:p>
            <a:pPr algn="ctr">
              <a:buNone/>
            </a:pPr>
            <a:endParaRPr lang="en-GB" dirty="0"/>
          </a:p>
        </p:txBody>
      </p:sp>
      <p:pic>
        <p:nvPicPr>
          <p:cNvPr id="5" name="Picture 4"/>
          <p:cNvPicPr>
            <a:picLocks noChangeAspect="1"/>
          </p:cNvPicPr>
          <p:nvPr/>
        </p:nvPicPr>
        <p:blipFill>
          <a:blip r:embed="rId2"/>
          <a:stretch>
            <a:fillRect/>
          </a:stretch>
        </p:blipFill>
        <p:spPr>
          <a:xfrm>
            <a:off x="914400" y="990600"/>
            <a:ext cx="4618272" cy="66929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00042" y="397389"/>
            <a:ext cx="5929354" cy="646219"/>
          </a:xfrm>
        </p:spPr>
        <p:txBody>
          <a:bodyPr>
            <a:normAutofit/>
          </a:bodyPr>
          <a:lstStyle/>
          <a:p>
            <a:r>
              <a:rPr lang="en-US" dirty="0"/>
              <a:t>IUCD or loop</a:t>
            </a:r>
            <a:endParaRPr lang="en-GB" dirty="0"/>
          </a:p>
        </p:txBody>
      </p:sp>
      <p:sp>
        <p:nvSpPr>
          <p:cNvPr id="3" name="Text Placeholder 2"/>
          <p:cNvSpPr>
            <a:spLocks noGrp="1"/>
          </p:cNvSpPr>
          <p:nvPr>
            <p:ph type="body" sz="quarter" idx="10"/>
          </p:nvPr>
        </p:nvSpPr>
        <p:spPr>
          <a:xfrm>
            <a:off x="571500" y="1331640"/>
            <a:ext cx="5857875" cy="1487760"/>
          </a:xfrm>
        </p:spPr>
        <p:txBody>
          <a:bodyPr>
            <a:normAutofit fontScale="92500" lnSpcReduction="20000"/>
          </a:bodyPr>
          <a:lstStyle/>
          <a:p>
            <a:r>
              <a:rPr lang="en-US" sz="2000" dirty="0"/>
              <a:t>IUCD= intrauterine contraceptive device</a:t>
            </a:r>
          </a:p>
          <a:p>
            <a:r>
              <a:rPr lang="en-US" sz="2000" dirty="0"/>
              <a:t>Non-hormonal T-shaped device inserted into the uterus</a:t>
            </a:r>
          </a:p>
          <a:p>
            <a:r>
              <a:rPr lang="en-US" sz="2000" dirty="0"/>
              <a:t>Requires a quick procedure done by a nurse or clinician</a:t>
            </a:r>
          </a:p>
          <a:p>
            <a:endParaRPr lang="en-US" sz="2000" dirty="0"/>
          </a:p>
        </p:txBody>
      </p:sp>
      <p:graphicFrame>
        <p:nvGraphicFramePr>
          <p:cNvPr id="5" name="Table 4"/>
          <p:cNvGraphicFramePr>
            <a:graphicFrameLocks noGrp="1"/>
          </p:cNvGraphicFramePr>
          <p:nvPr/>
        </p:nvGraphicFramePr>
        <p:xfrm>
          <a:off x="609600" y="2667000"/>
          <a:ext cx="5904656" cy="2286000"/>
        </p:xfrm>
        <a:graphic>
          <a:graphicData uri="http://schemas.openxmlformats.org/drawingml/2006/table">
            <a:tbl>
              <a:tblPr firstRow="1" bandRow="1">
                <a:tableStyleId>{5C22544A-7EE6-4342-B048-85BDC9FD1C3A}</a:tableStyleId>
              </a:tblPr>
              <a:tblGrid>
                <a:gridCol w="2952328">
                  <a:extLst>
                    <a:ext uri="{9D8B030D-6E8A-4147-A177-3AD203B41FA5}">
                      <a16:colId xmlns:a16="http://schemas.microsoft.com/office/drawing/2014/main" val="20000"/>
                    </a:ext>
                  </a:extLst>
                </a:gridCol>
                <a:gridCol w="2952328">
                  <a:extLst>
                    <a:ext uri="{9D8B030D-6E8A-4147-A177-3AD203B41FA5}">
                      <a16:colId xmlns:a16="http://schemas.microsoft.com/office/drawing/2014/main" val="20001"/>
                    </a:ext>
                  </a:extLst>
                </a:gridCol>
              </a:tblGrid>
              <a:tr h="226824">
                <a:tc>
                  <a:txBody>
                    <a:bodyPr/>
                    <a:lstStyle/>
                    <a:p>
                      <a:pPr algn="ctr"/>
                      <a:r>
                        <a:rPr lang="en-US" b="1" dirty="0"/>
                        <a:t>ADVANTAGES</a:t>
                      </a:r>
                      <a:endParaRPr lang="en-GB" b="1" dirty="0"/>
                    </a:p>
                  </a:txBody>
                  <a:tcPr/>
                </a:tc>
                <a:tc>
                  <a:txBody>
                    <a:bodyPr/>
                    <a:lstStyle/>
                    <a:p>
                      <a:pPr algn="ctr"/>
                      <a:r>
                        <a:rPr lang="en-US" b="1" dirty="0"/>
                        <a:t>DISADVANTAGES</a:t>
                      </a:r>
                      <a:endParaRPr lang="en-GB" b="1" dirty="0"/>
                    </a:p>
                  </a:txBody>
                  <a:tcPr/>
                </a:tc>
                <a:extLst>
                  <a:ext uri="{0D108BD9-81ED-4DB2-BD59-A6C34878D82A}">
                    <a16:rowId xmlns:a16="http://schemas.microsoft.com/office/drawing/2014/main" val="10000"/>
                  </a:ext>
                </a:extLst>
              </a:tr>
              <a:tr h="370840">
                <a:tc>
                  <a:txBody>
                    <a:bodyPr/>
                    <a:lstStyle/>
                    <a:p>
                      <a:pPr algn="ctr"/>
                      <a:r>
                        <a:rPr lang="en-US" dirty="0"/>
                        <a:t>Lasts 5-12 years</a:t>
                      </a:r>
                      <a:endParaRPr lang="en-GB" dirty="0"/>
                    </a:p>
                  </a:txBody>
                  <a:tcPr/>
                </a:tc>
                <a:tc>
                  <a:txBody>
                    <a:bodyPr/>
                    <a:lstStyle/>
                    <a:p>
                      <a:pPr algn="ctr"/>
                      <a:r>
                        <a:rPr lang="en-US" dirty="0"/>
                        <a:t>Does</a:t>
                      </a:r>
                      <a:r>
                        <a:rPr lang="en-US" baseline="0" dirty="0"/>
                        <a:t> not protect against HIV or STIs</a:t>
                      </a:r>
                      <a:endParaRPr lang="en-GB" dirty="0"/>
                    </a:p>
                  </a:txBody>
                  <a:tcPr/>
                </a:tc>
                <a:extLst>
                  <a:ext uri="{0D108BD9-81ED-4DB2-BD59-A6C34878D82A}">
                    <a16:rowId xmlns:a16="http://schemas.microsoft.com/office/drawing/2014/main" val="10001"/>
                  </a:ext>
                </a:extLst>
              </a:tr>
              <a:tr h="370840">
                <a:tc>
                  <a:txBody>
                    <a:bodyPr/>
                    <a:lstStyle/>
                    <a:p>
                      <a:pPr algn="ctr"/>
                      <a:r>
                        <a:rPr lang="en-US" dirty="0"/>
                        <a:t>Very effective</a:t>
                      </a:r>
                      <a:endParaRPr lang="en-GB" dirty="0"/>
                    </a:p>
                  </a:txBody>
                  <a:tcPr/>
                </a:tc>
                <a:tc>
                  <a:txBody>
                    <a:bodyPr/>
                    <a:lstStyle/>
                    <a:p>
                      <a:pPr algn="ctr"/>
                      <a:r>
                        <a:rPr lang="en-US" dirty="0"/>
                        <a:t>Requires</a:t>
                      </a:r>
                      <a:r>
                        <a:rPr lang="en-US" baseline="0" dirty="0"/>
                        <a:t> insertion into uterus</a:t>
                      </a:r>
                      <a:endParaRPr lang="en-GB" dirty="0"/>
                    </a:p>
                  </a:txBody>
                  <a:tcPr/>
                </a:tc>
                <a:extLst>
                  <a:ext uri="{0D108BD9-81ED-4DB2-BD59-A6C34878D82A}">
                    <a16:rowId xmlns:a16="http://schemas.microsoft.com/office/drawing/2014/main" val="10002"/>
                  </a:ext>
                </a:extLst>
              </a:tr>
              <a:tr h="370840">
                <a:tc>
                  <a:txBody>
                    <a:bodyPr/>
                    <a:lstStyle/>
                    <a:p>
                      <a:pPr algn="ctr"/>
                      <a:r>
                        <a:rPr lang="en-GB" dirty="0"/>
                        <a:t>Nothing to remember</a:t>
                      </a:r>
                    </a:p>
                  </a:txBody>
                  <a:tcPr/>
                </a:tc>
                <a:tc>
                  <a:txBody>
                    <a:bodyPr/>
                    <a:lstStyle/>
                    <a:p>
                      <a:pPr algn="ctr"/>
                      <a:r>
                        <a:rPr lang="en-GB" dirty="0"/>
                        <a:t>Abdominal</a:t>
                      </a:r>
                      <a:r>
                        <a:rPr lang="en-GB" baseline="0" dirty="0"/>
                        <a:t> cramping and bleeding for first few months</a:t>
                      </a:r>
                      <a:endParaRPr lang="en-GB" dirty="0"/>
                    </a:p>
                  </a:txBody>
                  <a:tcPr/>
                </a:tc>
                <a:extLst>
                  <a:ext uri="{0D108BD9-81ED-4DB2-BD59-A6C34878D82A}">
                    <a16:rowId xmlns:a16="http://schemas.microsoft.com/office/drawing/2014/main" val="10003"/>
                  </a:ext>
                </a:extLst>
              </a:tr>
            </a:tbl>
          </a:graphicData>
        </a:graphic>
      </p:graphicFrame>
      <p:sp>
        <p:nvSpPr>
          <p:cNvPr id="6" name="TextBox 5"/>
          <p:cNvSpPr txBox="1"/>
          <p:nvPr/>
        </p:nvSpPr>
        <p:spPr>
          <a:xfrm>
            <a:off x="609600" y="5181600"/>
            <a:ext cx="5832648" cy="615553"/>
          </a:xfrm>
          <a:prstGeom prst="rect">
            <a:avLst/>
          </a:prstGeom>
          <a:noFill/>
          <a:ln>
            <a:solidFill>
              <a:schemeClr val="accent1"/>
            </a:solidFill>
          </a:ln>
        </p:spPr>
        <p:txBody>
          <a:bodyPr wrap="square" rtlCol="0">
            <a:spAutoFit/>
          </a:bodyPr>
          <a:lstStyle/>
          <a:p>
            <a:r>
              <a:rPr lang="en-US" sz="1600" b="1" dirty="0"/>
              <a:t>Effectiveness for pregnancy prevention:  </a:t>
            </a:r>
            <a:r>
              <a:rPr lang="en-US" sz="1600" dirty="0"/>
              <a:t>Less than 1 pregnancy in 100 women each year using this method</a:t>
            </a:r>
            <a:endParaRPr lang="en-US" sz="1600" b="1" dirty="0"/>
          </a:p>
          <a:p>
            <a:endParaRPr lang="en-US" sz="200" b="1" dirty="0"/>
          </a:p>
        </p:txBody>
      </p:sp>
      <p:sp>
        <p:nvSpPr>
          <p:cNvPr id="8" name="Text Placeholder 2"/>
          <p:cNvSpPr txBox="1">
            <a:spLocks/>
          </p:cNvSpPr>
          <p:nvPr/>
        </p:nvSpPr>
        <p:spPr>
          <a:xfrm>
            <a:off x="609600" y="5943600"/>
            <a:ext cx="5857875" cy="3200400"/>
          </a:xfrm>
          <a:prstGeom prst="rect">
            <a:avLst/>
          </a:prstGeom>
          <a:ln w="28575">
            <a:solidFill>
              <a:schemeClr val="accent1"/>
            </a:solidFill>
          </a:ln>
        </p:spPr>
        <p:txBody>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b="1" i="0" u="none" strike="noStrike" kern="1200" cap="none" spc="0" normalizeH="0" baseline="0" noProof="0" dirty="0">
                <a:ln>
                  <a:noFill/>
                </a:ln>
                <a:solidFill>
                  <a:schemeClr val="tx1"/>
                </a:solidFill>
                <a:effectLst/>
                <a:uLnTx/>
                <a:uFillTx/>
                <a:latin typeface="+mn-lt"/>
                <a:ea typeface="+mn-ea"/>
                <a:cs typeface="+mn-cs"/>
              </a:rPr>
              <a:t>	DISPELLING MYTHS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b="0" i="0" u="none" strike="noStrike" kern="1200" cap="none" spc="0" normalizeH="0" baseline="0" noProof="0" dirty="0">
                <a:ln>
                  <a:noFill/>
                </a:ln>
                <a:solidFill>
                  <a:schemeClr val="tx1"/>
                </a:solidFill>
                <a:effectLst/>
                <a:uLnTx/>
                <a:uFillTx/>
                <a:latin typeface="+mn-lt"/>
                <a:ea typeface="+mn-ea"/>
                <a:cs typeface="+mn-cs"/>
              </a:rPr>
              <a:t>Rarely leads to infection</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a:t>Does not increase risk of contracting STIs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b="0" i="0" u="none" strike="noStrike" kern="1200" cap="none" spc="0" normalizeH="0" baseline="0" noProof="0" dirty="0">
                <a:ln>
                  <a:noFill/>
                </a:ln>
                <a:solidFill>
                  <a:schemeClr val="tx1"/>
                </a:solidFill>
                <a:effectLst/>
                <a:uLnTx/>
                <a:uFillTx/>
                <a:latin typeface="+mn-lt"/>
                <a:ea typeface="+mn-ea"/>
                <a:cs typeface="+mn-cs"/>
              </a:rPr>
              <a:t>Does not make women infertile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a:t>Does not cause birth defects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b="0" i="0" u="none" strike="noStrike" kern="1200" cap="none" spc="0" normalizeH="0" baseline="0" noProof="0" dirty="0">
                <a:ln>
                  <a:noFill/>
                </a:ln>
                <a:solidFill>
                  <a:schemeClr val="tx1"/>
                </a:solidFill>
                <a:effectLst/>
                <a:uLnTx/>
                <a:uFillTx/>
                <a:latin typeface="+mn-lt"/>
                <a:ea typeface="+mn-ea"/>
                <a:cs typeface="+mn-cs"/>
              </a:rPr>
              <a:t>Does</a:t>
            </a:r>
            <a:r>
              <a:rPr kumimoji="0" lang="en-US" b="0" i="0" u="none" strike="noStrike" kern="1200" cap="none" spc="0" normalizeH="0" noProof="0" dirty="0">
                <a:ln>
                  <a:noFill/>
                </a:ln>
                <a:solidFill>
                  <a:schemeClr val="tx1"/>
                </a:solidFill>
                <a:effectLst/>
                <a:uLnTx/>
                <a:uFillTx/>
                <a:latin typeface="+mn-lt"/>
                <a:ea typeface="+mn-ea"/>
                <a:cs typeface="+mn-cs"/>
              </a:rPr>
              <a:t> not cause cancer</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baseline="0" dirty="0"/>
              <a:t>Does not move out of uterus to the</a:t>
            </a:r>
            <a:r>
              <a:rPr lang="en-US" dirty="0"/>
              <a:t> heart or other parts of the body</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b="0" i="0" u="none" strike="noStrike" kern="1200" cap="none" spc="0" normalizeH="0" baseline="0" noProof="0" dirty="0">
                <a:ln>
                  <a:noFill/>
                </a:ln>
                <a:solidFill>
                  <a:schemeClr val="tx1"/>
                </a:solidFill>
                <a:effectLst/>
                <a:uLnTx/>
                <a:uFillTx/>
                <a:latin typeface="+mn-lt"/>
                <a:ea typeface="+mn-ea"/>
                <a:cs typeface="+mn-cs"/>
              </a:rPr>
              <a:t>Does not cause discomfort</a:t>
            </a:r>
            <a:r>
              <a:rPr kumimoji="0" lang="en-US" b="0" i="0" u="none" strike="noStrike" kern="1200" cap="none" spc="0" normalizeH="0" noProof="0" dirty="0">
                <a:ln>
                  <a:noFill/>
                </a:ln>
                <a:solidFill>
                  <a:schemeClr val="tx1"/>
                </a:solidFill>
                <a:effectLst/>
                <a:uLnTx/>
                <a:uFillTx/>
                <a:latin typeface="+mn-lt"/>
                <a:ea typeface="+mn-ea"/>
                <a:cs typeface="+mn-cs"/>
              </a:rPr>
              <a:t> during sex</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implant</a:t>
            </a:r>
            <a:endParaRPr lang="en-GB" dirty="0"/>
          </a:p>
        </p:txBody>
      </p:sp>
      <p:sp>
        <p:nvSpPr>
          <p:cNvPr id="11" name="Text Placeholder 5"/>
          <p:cNvSpPr>
            <a:spLocks noGrp="1"/>
          </p:cNvSpPr>
          <p:nvPr>
            <p:ph type="body" sz="quarter" idx="11"/>
          </p:nvPr>
        </p:nvSpPr>
        <p:spPr/>
        <p:txBody>
          <a:bodyPr>
            <a:normAutofit lnSpcReduction="10000"/>
          </a:bodyPr>
          <a:lstStyle/>
          <a:p>
            <a:pPr algn="ctr">
              <a:buNone/>
            </a:pPr>
            <a:r>
              <a:rPr lang="en-GB" dirty="0" err="1"/>
              <a:t>Jadelle</a:t>
            </a:r>
            <a:r>
              <a:rPr lang="en-GB" dirty="0"/>
              <a:t>, Norplant, </a:t>
            </a:r>
            <a:r>
              <a:rPr lang="en-GB" dirty="0" err="1"/>
              <a:t>Implanon</a:t>
            </a:r>
            <a:endParaRPr lang="en-GB" dirty="0"/>
          </a:p>
        </p:txBody>
      </p:sp>
      <p:sp>
        <p:nvSpPr>
          <p:cNvPr id="3074" name="AutoShape 2" descr="data:image/jpeg;base64,/9j/4AAQSkZJRgABAQAAAQABAAD/2wCEAAkGBhQRDxUSEhQWFRQWFBgaFhQXGRsUFxsaFRcaGhwYFRQaHScfHyAkGhYbHzEhJScpLCwtGB89NTAqQSYtLCkBCQoKBQUFDQUFDSkYEhgpKSkpKSkpKSkpKSkpKSkpKSkpKSkpKSkpKSkpKSkpKSkpKSkpKSkpKSkpKSkpKSkpKf/AABEIAJ8AoAMBIgACEQEDEQH/xAAbAAEAAwADAQAAAAAAAAAAAAAABAUGAQIHA//EAEUQAAIBAwIDBQUFAgoLAQAAAAECAwAEEQUSBiExEyJBUXEUQlJhgQcyYoKRI3IVM0ODkpOhorLBJDREY5Sxs8LR0vAW/8QAFAEBAAAAAAAAAAAAAAAAAAAAAP/EABQRAQAAAAAAAAAAAAAAAAAAAAD/2gAMAwEAAhEDEQA/APcayP2k67cWlvE1u0ce+cI8jkAIGViDuYFRllAyQevStdWe4+gJ06V1+/DtnT1t3EvL1CEfWg68Aa695YLJKyvKrvHI6DCs0bEblBA5FcN0HXoKwGr6a/8ADMl0A+I9StU7XtFAVZFhGzZt7Qg9p0DBefTlW54duAuoXaKe5MkF1H8xIhiYj6wqfzVQ65yfUPw6hpz/AK+zf+KC++0fVJYLEdg5jlkmijV1UyMAzd7CKCx7oboCfKvn9muqTz2kjXEnalLiREfaVJRMDvblU5DbhkqDy6VJ4kO++06L/fSyn0hgYf4pVrjgBs6ckp5drJNMSfKWZ3B/okUHy4h+0e1sbpbefeCUV2cBSqhmKjd3tx6ZwoJA51qQa8pXSxezQSs0mb+5aZ4sjszZ2uDHuQg4JAj5jB/bHrXq9ApWY0P7RLW7umtoy28MwRiBsk2c2MZBPhzGQMjmMitPQKUpQKUpQKUpQKUpQKUpQK6TQh1KsMqwII8wRgj9K70oPOeG5DE+msx7yC50+U/OEkx5/wCH/v114n5NqvybTn/R1/8ASmvDsW1ADrBcW2oRj8JwJcf1Mv8ASpxcwzq5HMG0s3H5Xm5/3aCy4nvdl9LJ4WulXEg+TSuMf2W5rnUoWh0e2skOJZ44LVSOo3oBK/5Y1kb6VU8WOX/hUqNzObO0QZxktglc+GfaOtc3Os3AuLi5uRCTYQ7YY4d7Kbm7ACoWfG5guxeQH8caC/4XtlkvLm4UYihC2duPAJBzkI9ZTt/mhTivUO2c2KPsXZ2l7MDjsrfn3d3g8mCB5KHPlVHb6lfaXZwwdhazNuEaBZ5BJLLISSdhixksWdjnAAY5qNcWEzk2cSpc7ZVl1ORpOxWeZhuW3D7W7qgKSuOSBF8TQW3AHDKbzfbWCFSljHJzaK2JyOZG4bzzCknahUedak8RW/tXsnbJ7Rt3dlnvY69PPAzjrjnWUfiy9nlktY4YICi5nuhN28duOveUxqpk28wpOByLcuuU0/hiSS7S6tYjNbRzGSOWaX2e4nbkdzybSXi7QFlLKGO4gHbgUHs9cE461i9V1vVWTEFpbxt4u9wJcD8KbFBPqcVSnSriQ7r2zuLw+T3UJi/LbLsj/UH1oNjd8d2MbbGuY2bxSMmZh6rGGNLPjqzlkWMTbHY4VZUeAsfJO0VQx+Q51TWuuGBdo066hUeEUcTL+kL/AOVfUa9Z3ubaQglxg21wjRO3pHIAT6rkig2VKynDV69tcGwmdnUqXtJXOWaNSA8MjHq8ZI59WVgeoNaugUpSgUpSgUpSgxfGUkUF5FLcMEguLa4tZWbkOYEiD15SAD8VYiDXEls7tWcCb+BoUZXyjNJbmcHargE5BVuXxivQOHLUXc8t/N3isssVqp5rFHE5jZ1Hxu6kluuNo8Odzr3DsF7CYbmNZEPTP3lPxI3VT8xQeb2U2y0ieaUydpq0s0srAAslokjFsDkB/o4wB05CptjET7JHNhSxk1O83cguT+xRz5KxH9RUI8BQrJ7DKXhl2s1tPGSI54xgOJLcns+0UYDgAblORjJA66oJYrlzqm0W0rK01xErGOVLdB2VqU5tGGcu7BjhidoPOgs21CSR1u0X/SLgNFpsTj+LhODJeSr4ZGGP4ezX3jX1jkCRNaWkvZxQbjeai5B2Me9JtY8nnYkknmEzzycCqu0vXujPeSSezQkbZ7nPOKFT3bO0YdXycySL77bVyQMXel6L7QIzJF2FnFg21iRjpzE10PFs8xGc4Jy2W6B8dL0dbmNEEZh05Dujt2yJLls57e6z3tpPeCNzbq3gK1tc0oFKUoFRdR0yK4jMc8ayIfdYZx81PUH5jBqVSgyGq6RPbwNIshmFoy3FtvyZwI89rC8nvqYiwDHvc+ecA1v7W5WSNZEOVdQynzDDIP6Gq4gHkeY8R8vEVX/Z/LttDbMe/aSPAwPXahzEfQxMhFBpqUpQKUpQKpOJdeaBUihUPczkrCh5KMDLSyHwjQHJ8+QHMirusdpDe0Xl1dnmob2aD9yA/tCP3piR6RrQVn2Z628RezumG97i4MMgG1XZZW7aPHg4b9oF8Vk5fdNeiV57fabGLyS3mB7C9YSwsDtMd1EoDBHHNXZVWRSPFXqxh4juLIbLyOS4jHKO6gTe7HwSeBeauem9e4SfdoLHjm1jayeR5VgaEiWKdv5ORPunzIOdpUfeDEeNdNNnNzaxvLFsMsQMkLjONw7yMp8PkfDFQLXTJbmVbm9ADKcwWoO6OHydz0ebHvdF6L5m9oMReaILGaOZ90unwklISSwtHY/xwT34xzHPJizkcumxtL1JV3ROkinoyMHH6qTX1IrBXfCdpZT5ltoms5X5SY2tbSOeSvIuD2LE8iT3CcdCMBpuItVePs4ICPaZ3AjBG7agYGSZ1+FUz16kqKuDWH0a07JE1CyhYrKm24tCxllAjdgewlc53IwbMedreGD11umarFcxiWFw6HlkciCOqup5qw8VIBFBLpUHV9XS2QMwZi7qkcaDLu7HkqDzxknwABJqdQKUpQKor6T2S+iu+kU223ufIEn9hKfRmMZPlIvlV7UbUbBJ4XhkGUkQqw+TDqPmOoPmBQX1KoODNTeW3MUxzcW7mGY/EyAbZPR0Kv8AmPlV/QKUpQVPFWsG1s5ZVGZAu2Jfilc7Y1A+bsKhaHpgtraKAHPZoFLfE3Vm+rEn61G1qT2jU4YOqWqe0SeRkkzHAp9B2j/Rat6CHq2lJcwtFJnBwQynDoynKujeDKcEGqvR9fZZ/YrtlF0BlHGAs6c8Oo918A7oz5ErkdLHWtWW1gaVgWIwqRr96SRzhI0+bMQPlzPhVdY8KK1s63YEk07CSdxyIkH3excc1EQwqEcxjPiaDQUrO2mqSWkiwXjb0YhYLw4AcnpFcY5JL5N91/keVaKgV0mhV1KOoZWBDKRkEEYII8QRXelBldFjGmSLZt/q0rt7LKfddyWNvKT45yUb3hyPMc7LUOGUkl7aJnt7g8jPFgFvITRnuSD94Z8iKn6hp8c8TQyqHjcYZT/zB6gg8wRzBArK6rrF1YW7RyDtQcJDfHmqBiF3XqjmpRSTvHdfAztJoJXCNu9xtv7lxI53pb7V7NEiDFTIseTh5duScnAwByrU1U8M6IlpbJHHLJMm1dru+8EBQBsx3QuB0Xl69atqBSlKBSlKCknk9l1KGfpHdAW83kJFy0Dn1y8f1SthWc1vSxc28kBO3evdcdUdTuRx81cBvpUzhTWTdWiSONsqkxzJ8MsZ2uPTcMj5EUFvSlKDyXTNdEd/JenfItyspnCKX7CGGbs7aZlHPayhsgc8EnGAa1d1xnZRxdq11DsxkbXVyf3UUliflir/AEbQILRClvEsasxZsdST4knmfIeQ6VT8a6NCum3rpFGrm1my6oqse4TzYDJ6UELTbKS5nW7uUMapn2W2b70e4YM03h2rDkF9xSR1Jq4v7ITRtGWdQ3vRsY3GDkFXHMHIrjTLxZoI5UOVkjRlPmGUGpFBjnt7uaaXT3mikhWONpZpIQ0pSUviIx57ItiMkyYHIju5qYl0+nEJOzPZEgR3DHc8GeQjuW8U8FlPTkG86k6DzvNQfx9oiT6R28eP7XP61dyRhlKsAVIIKkZBB5EEHqCPCg5rmst2h0vkxLafkBWJ3Na5OAreLQZOAeqdDkdNQDkZHMHoRzHPyNBzXBrmlBnJ9DktCZbAd3O6SxziJ/M2+f4qT5DuMeoHWpGmcaWdwQsc6Bz/ACb/ALKTPiu18ZYHkQM4INXdVf8A+bgLT70EiTsHeJwrxhwu1nRSORbAJ+Yz50FoRSqS24USF1aCa4hUMCYllLxED3THJuwD07pFXdApSlAqltpfZNT8ob4YPktzEvI/zkQ/WL51dVXcQaUbm2eNTtk5PE/wSxndG/0YDPyJoNNSqzhvWRd2sc2NrMCHTxSRCVdD+64I+lWdArPfaBJjS7nHVoig9ZSEH+KtDWc+0E402U/C0LH0SeNj/YKCv4Hi2WCRjpHJPGPSO4kUD9AKvqxvC/FEMUWycmAPPcPDLLhIpUkuJGBjl+7nB+6xB8cEGrXUuKowOztXSe6flDFGwk7x9+QqSEjX7xY46YGSaDjhE7luZvCW9nIP4Y2EQ/6VXNxGWRlVihIIDqASpPvAMCMj5jFUnAilLBIWwZLd5YZCPF45Gy35gQ/5q0FBjOIdBKC3ea5uLhPbLdZI5WTsmVnwN0aIoOHKnn5VZ8LHsWmsT/s7Boc+NvNkx/0GDx/kFd+OIydNuGHWNBKvrA6yf9lfLiZ+yaLUU5iHImA962mwWPz2HbKPkredBoqVwrAjIOQehHMEHxBrmgUpSgUpSgUpSgUpSgpLKf2LUCp5W962VPgl0F7y+kqLuH4kb4q2FZ3V9LW5geF8gMOTDkyMpysiHwZWAYelfXhPWnniaOfAuYG7OdRyBOMrKg+CRcOPUjwoL2o9/YJPE8Mq7o5FKsvmGGCKkUoIdppEUduluqDskQIqHvDaowAc5z9a72mmxRZ7KNI89diqmfXAqTSgwXFJnsL5J7eMSw3bhZoidp7ZEOxom6B3RdmG5EogyCc1fabqKXEKzRHKOOWRggg4Ksp5hgQQQehBqVxPo/tVnLCDh2XMbfDIh3RuPR1U/Sslwnqe64Y42reRC5VfBZ48RXUfqHCN9WoNLqEAeGRD0aN1PoyEf51VcGXyXGmWzBlkzbxo4yG7yxhXRh58iCKkcUX5hs5WXnIy9nEvi0s3cjUfmYfQGqXW/s0jRLeaKESyQRKksQJjMyrGqb42BG2ddoKvyJxgnoQE3h2Q20rae5OEUvasffgzjZnxaInafwlDWirz+8uCbdJO3MkCSZt75x+2tJl7vZX6YB2HPZsxAOD3vBq1mg62LlG3L2c0Z2Tw5yUfGeR95GHeVuhB9aC0pSlApSlApSlApSlAqm1WzkjuI7y2QvImI5ol6ywM3MDPLfGx3rn8Q8avoLct6f8A3SpyIAMCg7UpSgUpSgV5hq9vLb6tHBbqpkkuHuLcPuEeyeF1ukdlGRiRUkGPGUV6fXxkskaRJGUF0DBG8QHxuA9do/SgoNN4amedLi9kR2iyYYIgRDGxGDISx3O+CQCcBQTgc81paUoMzxDwwzM1xahRMy7ZoW5RXMeMGOXyfBIWTqOhyOVZzhXgmQWMVzGzxagAdxm5hlT9mLedBjKBI1AI5qe8DzOfSaUGV0rX1lcwyKYLlRl7dz3sfHE3SRPxL9QDyq1r6azoEN2gWZN205RgSro3xRyLhlPzBqhks7206ZvoB5lY7tR68o5frsb1oLqlVml8RQXDFEfEo+9BIDFMv70L4b6jI+dWdApSlArvBFuOPDxrpU60jwvzNB9gK5pSgUpSgUpSgUpSgUpSgUpSgUpSgrtX4ft7tQtxEsmPukjDKfNHHeU/MEVQz6XdWXehZ7y3H3oJCDcoPOGY47QD4H5+TeFa+lBntL1eK5j7SFtwBwwwVZWHVJEPeVh8JGamVG1vhRZZPaIHNvdAY7ZRkOB7k8fSRfXmPAivhoN7LLJJBcRiOaEKX2MHjdX3bXib7wB2nusARjx60FtbQbjk9Kn1wq45CuaBSlKD/9k="/>
          <p:cNvSpPr>
            <a:spLocks noChangeAspect="1" noChangeArrowheads="1"/>
          </p:cNvSpPr>
          <p:nvPr/>
        </p:nvSpPr>
        <p:spPr bwMode="auto">
          <a:xfrm>
            <a:off x="155575" y="-136525"/>
            <a:ext cx="298450" cy="298450"/>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3076" name="AutoShape 4" descr="data:image/jpeg;base64,/9j/4AAQSkZJRgABAQAAAQABAAD/2wCEAAkGBhQRDxUSEhQWFRQWFBgaFhQXGRsUFxsaFRcaGhwYFRQaHScfHyAkGhYbHzEhJScpLCwtGB89NTAqQSYtLCkBCQoKBQUFDQUFDSkYEhgpKSkpKSkpKSkpKSkpKSkpKSkpKSkpKSkpKSkpKSkpKSkpKSkpKSkpKSkpKSkpKSkpKf/AABEIAJ8AoAMBIgACEQEDEQH/xAAbAAEAAwADAQAAAAAAAAAAAAAABAUGAQIHA//EAEUQAAIBAwIDBQUFAgoLAQAAAAECAwAEEQUSBiExEyJBUXEUQlJhgQcyYoKRI3IVM0ODkpOhorLBJDREY5Sxs8LR0vAW/8QAFAEBAAAAAAAAAAAAAAAAAAAAAP/EABQRAQAAAAAAAAAAAAAAAAAAAAD/2gAMAwEAAhEDEQA/APcayP2k67cWlvE1u0ce+cI8jkAIGViDuYFRllAyQevStdWe4+gJ06V1+/DtnT1t3EvL1CEfWg68Aa695YLJKyvKrvHI6DCs0bEblBA5FcN0HXoKwGr6a/8ADMl0A+I9StU7XtFAVZFhGzZt7Qg9p0DBefTlW54duAuoXaKe5MkF1H8xIhiYj6wqfzVQ65yfUPw6hpz/AK+zf+KC++0fVJYLEdg5jlkmijV1UyMAzd7CKCx7oboCfKvn9muqTz2kjXEnalLiREfaVJRMDvblU5DbhkqDy6VJ4kO++06L/fSyn0hgYf4pVrjgBs6ckp5drJNMSfKWZ3B/okUHy4h+0e1sbpbefeCUV2cBSqhmKjd3tx6ZwoJA51qQa8pXSxezQSs0mb+5aZ4sjszZ2uDHuQg4JAj5jB/bHrXq9ApWY0P7RLW7umtoy28MwRiBsk2c2MZBPhzGQMjmMitPQKUpQKUpQKUpQKUpQKUpQK6TQh1KsMqwII8wRgj9K70oPOeG5DE+msx7yC50+U/OEkx5/wCH/v114n5NqvybTn/R1/8ASmvDsW1ADrBcW2oRj8JwJcf1Mv8ASpxcwzq5HMG0s3H5Xm5/3aCy4nvdl9LJ4WulXEg+TSuMf2W5rnUoWh0e2skOJZ44LVSOo3oBK/5Y1kb6VU8WOX/hUqNzObO0QZxktglc+GfaOtc3Os3AuLi5uRCTYQ7YY4d7Kbm7ACoWfG5guxeQH8caC/4XtlkvLm4UYihC2duPAJBzkI9ZTt/mhTivUO2c2KPsXZ2l7MDjsrfn3d3g8mCB5KHPlVHb6lfaXZwwdhazNuEaBZ5BJLLISSdhixksWdjnAAY5qNcWEzk2cSpc7ZVl1ORpOxWeZhuW3D7W7qgKSuOSBF8TQW3AHDKbzfbWCFSljHJzaK2JyOZG4bzzCknahUedak8RW/tXsnbJ7Rt3dlnvY69PPAzjrjnWUfiy9nlktY4YICi5nuhN28duOveUxqpk28wpOByLcuuU0/hiSS7S6tYjNbRzGSOWaX2e4nbkdzybSXi7QFlLKGO4gHbgUHs9cE461i9V1vVWTEFpbxt4u9wJcD8KbFBPqcVSnSriQ7r2zuLw+T3UJi/LbLsj/UH1oNjd8d2MbbGuY2bxSMmZh6rGGNLPjqzlkWMTbHY4VZUeAsfJO0VQx+Q51TWuuGBdo066hUeEUcTL+kL/AOVfUa9Z3ubaQglxg21wjRO3pHIAT6rkig2VKynDV69tcGwmdnUqXtJXOWaNSA8MjHq8ZI59WVgeoNaugUpSgUpSgUpSgxfGUkUF5FLcMEguLa4tZWbkOYEiD15SAD8VYiDXEls7tWcCb+BoUZXyjNJbmcHargE5BVuXxivQOHLUXc8t/N3isssVqp5rFHE5jZ1Hxu6kluuNo8Odzr3DsF7CYbmNZEPTP3lPxI3VT8xQeb2U2y0ieaUydpq0s0srAAslokjFsDkB/o4wB05CptjET7JHNhSxk1O83cguT+xRz5KxH9RUI8BQrJ7DKXhl2s1tPGSI54xgOJLcns+0UYDgAblORjJA66oJYrlzqm0W0rK01xErGOVLdB2VqU5tGGcu7BjhidoPOgs21CSR1u0X/SLgNFpsTj+LhODJeSr4ZGGP4ezX3jX1jkCRNaWkvZxQbjeai5B2Me9JtY8nnYkknmEzzycCqu0vXujPeSSezQkbZ7nPOKFT3bO0YdXycySL77bVyQMXel6L7QIzJF2FnFg21iRjpzE10PFs8xGc4Jy2W6B8dL0dbmNEEZh05Dujt2yJLls57e6z3tpPeCNzbq3gK1tc0oFKUoFRdR0yK4jMc8ayIfdYZx81PUH5jBqVSgyGq6RPbwNIshmFoy3FtvyZwI89rC8nvqYiwDHvc+ecA1v7W5WSNZEOVdQynzDDIP6Gq4gHkeY8R8vEVX/Z/LttDbMe/aSPAwPXahzEfQxMhFBpqUpQKUpQKpOJdeaBUihUPczkrCh5KMDLSyHwjQHJ8+QHMirusdpDe0Xl1dnmob2aD9yA/tCP3piR6RrQVn2Z628RezumG97i4MMgG1XZZW7aPHg4b9oF8Vk5fdNeiV57fabGLyS3mB7C9YSwsDtMd1EoDBHHNXZVWRSPFXqxh4juLIbLyOS4jHKO6gTe7HwSeBeauem9e4SfdoLHjm1jayeR5VgaEiWKdv5ORPunzIOdpUfeDEeNdNNnNzaxvLFsMsQMkLjONw7yMp8PkfDFQLXTJbmVbm9ADKcwWoO6OHydz0ebHvdF6L5m9oMReaILGaOZ90unwklISSwtHY/xwT34xzHPJizkcumxtL1JV3ROkinoyMHH6qTX1IrBXfCdpZT5ltoms5X5SY2tbSOeSvIuD2LE8iT3CcdCMBpuItVePs4ICPaZ3AjBG7agYGSZ1+FUz16kqKuDWH0a07JE1CyhYrKm24tCxllAjdgewlc53IwbMedreGD11umarFcxiWFw6HlkciCOqup5qw8VIBFBLpUHV9XS2QMwZi7qkcaDLu7HkqDzxknwABJqdQKUpQKor6T2S+iu+kU223ufIEn9hKfRmMZPlIvlV7UbUbBJ4XhkGUkQqw+TDqPmOoPmBQX1KoODNTeW3MUxzcW7mGY/EyAbZPR0Kv8AmPlV/QKUpQVPFWsG1s5ZVGZAu2Jfilc7Y1A+bsKhaHpgtraKAHPZoFLfE3Vm+rEn61G1qT2jU4YOqWqe0SeRkkzHAp9B2j/Rat6CHq2lJcwtFJnBwQynDoynKujeDKcEGqvR9fZZ/YrtlF0BlHGAs6c8Oo918A7oz5ErkdLHWtWW1gaVgWIwqRr96SRzhI0+bMQPlzPhVdY8KK1s63YEk07CSdxyIkH3excc1EQwqEcxjPiaDQUrO2mqSWkiwXjb0YhYLw4AcnpFcY5JL5N91/keVaKgV0mhV1KOoZWBDKRkEEYII8QRXelBldFjGmSLZt/q0rt7LKfddyWNvKT45yUb3hyPMc7LUOGUkl7aJnt7g8jPFgFvITRnuSD94Z8iKn6hp8c8TQyqHjcYZT/zB6gg8wRzBArK6rrF1YW7RyDtQcJDfHmqBiF3XqjmpRSTvHdfAztJoJXCNu9xtv7lxI53pb7V7NEiDFTIseTh5duScnAwByrU1U8M6IlpbJHHLJMm1dru+8EBQBsx3QuB0Xl69atqBSlKBSlKCknk9l1KGfpHdAW83kJFy0Dn1y8f1SthWc1vSxc28kBO3evdcdUdTuRx81cBvpUzhTWTdWiSONsqkxzJ8MsZ2uPTcMj5EUFvSlKDyXTNdEd/JenfItyspnCKX7CGGbs7aZlHPayhsgc8EnGAa1d1xnZRxdq11DsxkbXVyf3UUliflir/AEbQILRClvEsasxZsdST4knmfIeQ6VT8a6NCum3rpFGrm1my6oqse4TzYDJ6UELTbKS5nW7uUMapn2W2b70e4YM03h2rDkF9xSR1Jq4v7ITRtGWdQ3vRsY3GDkFXHMHIrjTLxZoI5UOVkjRlPmGUGpFBjnt7uaaXT3mikhWONpZpIQ0pSUviIx57ItiMkyYHIju5qYl0+nEJOzPZEgR3DHc8GeQjuW8U8FlPTkG86k6DzvNQfx9oiT6R28eP7XP61dyRhlKsAVIIKkZBB5EEHqCPCg5rmst2h0vkxLafkBWJ3Na5OAreLQZOAeqdDkdNQDkZHMHoRzHPyNBzXBrmlBnJ9DktCZbAd3O6SxziJ/M2+f4qT5DuMeoHWpGmcaWdwQsc6Bz/ACb/ALKTPiu18ZYHkQM4INXdVf8A+bgLT70EiTsHeJwrxhwu1nRSORbAJ+Yz50FoRSqS24USF1aCa4hUMCYllLxED3THJuwD07pFXdApSlAqltpfZNT8ob4YPktzEvI/zkQ/WL51dVXcQaUbm2eNTtk5PE/wSxndG/0YDPyJoNNSqzhvWRd2sc2NrMCHTxSRCVdD+64I+lWdArPfaBJjS7nHVoig9ZSEH+KtDWc+0E402U/C0LH0SeNj/YKCv4Hi2WCRjpHJPGPSO4kUD9AKvqxvC/FEMUWycmAPPcPDLLhIpUkuJGBjl+7nB+6xB8cEGrXUuKowOztXSe6flDFGwk7x9+QqSEjX7xY46YGSaDjhE7luZvCW9nIP4Y2EQ/6VXNxGWRlVihIIDqASpPvAMCMj5jFUnAilLBIWwZLd5YZCPF45Gy35gQ/5q0FBjOIdBKC3ea5uLhPbLdZI5WTsmVnwN0aIoOHKnn5VZ8LHsWmsT/s7Boc+NvNkx/0GDx/kFd+OIydNuGHWNBKvrA6yf9lfLiZ+yaLUU5iHImA962mwWPz2HbKPkredBoqVwrAjIOQehHMEHxBrmgUpSgUpSgUpSgUpSgpLKf2LUCp5W962VPgl0F7y+kqLuH4kb4q2FZ3V9LW5geF8gMOTDkyMpysiHwZWAYelfXhPWnniaOfAuYG7OdRyBOMrKg+CRcOPUjwoL2o9/YJPE8Mq7o5FKsvmGGCKkUoIdppEUduluqDskQIqHvDaowAc5z9a72mmxRZ7KNI89diqmfXAqTSgwXFJnsL5J7eMSw3bhZoidp7ZEOxom6B3RdmG5EogyCc1fabqKXEKzRHKOOWRggg4Ksp5hgQQQehBqVxPo/tVnLCDh2XMbfDIh3RuPR1U/Sslwnqe64Y42reRC5VfBZ48RXUfqHCN9WoNLqEAeGRD0aN1PoyEf51VcGXyXGmWzBlkzbxo4yG7yxhXRh58iCKkcUX5hs5WXnIy9nEvi0s3cjUfmYfQGqXW/s0jRLeaKESyQRKksQJjMyrGqb42BG2ddoKvyJxgnoQE3h2Q20rae5OEUvasffgzjZnxaInafwlDWirz+8uCbdJO3MkCSZt75x+2tJl7vZX6YB2HPZsxAOD3vBq1mg62LlG3L2c0Z2Tw5yUfGeR95GHeVuhB9aC0pSlApSlApSlApSlAqm1WzkjuI7y2QvImI5ol6ywM3MDPLfGx3rn8Q8avoLct6f8A3SpyIAMCg7UpSgUpSgV5hq9vLb6tHBbqpkkuHuLcPuEeyeF1ukdlGRiRUkGPGUV6fXxkskaRJGUF0DBG8QHxuA9do/SgoNN4amedLi9kR2iyYYIgRDGxGDISx3O+CQCcBQTgc81paUoMzxDwwzM1xahRMy7ZoW5RXMeMGOXyfBIWTqOhyOVZzhXgmQWMVzGzxagAdxm5hlT9mLedBjKBI1AI5qe8DzOfSaUGV0rX1lcwyKYLlRl7dz3sfHE3SRPxL9QDyq1r6azoEN2gWZN205RgSro3xRyLhlPzBqhks7206ZvoB5lY7tR68o5frsb1oLqlVml8RQXDFEfEo+9BIDFMv70L4b6jI+dWdApSlArvBFuOPDxrpU60jwvzNB9gK5pSgUpSgUpSgUpSgUpSgUpSgUpSgrtX4ft7tQtxEsmPukjDKfNHHeU/MEVQz6XdWXehZ7y3H3oJCDcoPOGY47QD4H5+TeFa+lBntL1eK5j7SFtwBwwwVZWHVJEPeVh8JGamVG1vhRZZPaIHNvdAY7ZRkOB7k8fSRfXmPAivhoN7LLJJBcRiOaEKX2MHjdX3bXib7wB2nusARjx60FtbQbjk9Kn1wq45CuaBSlKD/9k="/>
          <p:cNvSpPr>
            <a:spLocks noChangeAspect="1" noChangeArrowheads="1"/>
          </p:cNvSpPr>
          <p:nvPr/>
        </p:nvSpPr>
        <p:spPr bwMode="auto">
          <a:xfrm>
            <a:off x="155575" y="-136525"/>
            <a:ext cx="298450" cy="298450"/>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3078" name="AutoShape 6" descr="data:image/jpeg;base64,/9j/4AAQSkZJRgABAQAAAQABAAD/2wCEAAkGBxQREhMUExQWFRUVFBkXFxUUGBggHRYVFhwcFhoYFxUcHyggGBslGxQYLTEhJysrLzAvFyAzODM4OCgtLisBCgoKBQUFDgUFDisZExkrKysrKysrKysrKysrKysrKysrKysrKysrKysrKysrKysrKysrKysrKysrKysrKysrK//AABEIAJsAkgMBIgACEQEDEQH/xAAcAAEAAgMBAQEAAAAAAAAAAAAABQYBAgQDBwj/xAA9EAACAQMCBAQDBAcHBQAAAAABAgMABBESIQUxQVEGEyJhMnGBFCNCkQczYoKhsfAkQ1Jyc4PBFRZTktH/xAAUAQEAAAAAAAAAAAAAAAAAAAAA/8QAFBEBAAAAAAAAAAAAAAAAAAAAAP/aAAwDAQACEQMRAD8A+4UpSgUpSgUFKUGaVis0ClKwDQZpSsZoM0pSgUpSgUpSgUpSgxSlKBSlKBSlVXx74mewjgZImlMsojIX3HIHBwSeVBaa8rm7SMZdgo5ZY4GTyGT1qM4FxNpQ8cisskeMhgAWRs6XwCexB91NU79NFrJ5FvcIxAt5gxx0zjDfQ4/jQfQ4p1kAZSGU8ipyD9a2zvVb8NAxPoaTzEmQTxt2bA8wdsEkEY7tVidc5+X8xQR/DvEFvcO6RSB2RirAA815jPKpQDNfJP0c2rIudZwnFJI8bY/VspO3zH5CvriCg2ArNKUClKUClKUClKUGKUoTQK5eJmQQymIAyhGMYPIvg6QfriuW249DJ8LZXzDFq6eYp0lSem+w7mpTNBR/BXGZ5rcytpYI5WX4tbkbMTGSTEyY5dewqxeJOEpfWskJIw65RuYDj1I2OuDiq7xqGTh1z9qhH9mmYfaoxj0OTo80ZICruCx6aferBw6cRlUBzFKNcLdsjUU+QG49iR03Ct8A4u8tsk7gLNaO0Vwq/wDjXZyANwAAGH+X3qyeI+Hrd2k8W2JImCnscZUj5HBqv8UUWPEo5AB5V/iKTOABONkJ76gcfMe9WDg8mgvbk7xY0Z6xN8H5YK/u0FZ8MXzPY2E7ag0MgilyuDufIOeXJip7bVeQf6/r51QODwCK/v7EhQk8ZljbkTr2IGeeCTyq68HuTLCjnGSMNj/ENmH/ALA0Hz7wkCkc/MBeM9dvjZV2yeXq/Mmvp618x4SAJOKjO6cRt35dA8ZzjpsP4V9NU0G9K11iuDiPHLe3/WzIh6KWGo/JOZ+goJGlQTeK7fG3mt/lhmP8krSDxXBIxSORTIM/dtlWJ7aWwc0FgpWkT5APcVvQKUpQYrBqN41xyG0CeawBdtKgkDJAzzJAHzNdNpfJLkKd1xqU7Mudxke/fkaCgX/Bzwmea4SJZbO4ObgFctDnIZh3Q6t+2KtvDeIBQmG1wPgRyZyVJ28tz8yAD74PTMxKgYFSAQRggjII9x1FfPr2yfhDFo1MtjKw8yNyT9nHLbO2jJ57Yxv3AfQJog6srDKsCGB5EHY5+lUzhUZt5G4bKcR6RJZyk+rAOQozzdD/AAxnOasFlfhQpLa4Xx5cvYHksnbnsfcZ35+Xizgf2qIFCFnibzIJCM6ZV3Gf2SQM0HhxPh/2+zlt5sLJjSSB8MijUrrnpyP1qM4DxcywpKwKz2hMNynM6RgMdtyNgwON9J7168E44Z0E2CJoAEu4wOm5OMbFlwSBzwSOorh4tItjfLc5Atb1dEp/CJcemQnsVx+XvQdHjpfJn4ferv5c4if3iuMKfng4NT3CPu5riL9oTKOySjBx/uRv+Y71XvFEeqyks9DyS+WTDpHMJvG5c7KBhQT7bZpwe6+1R2FwrSossZhfHpLHGpdRxnGpGwRjn70EUwCXHHMYOlUlPxE5VQ+NPLYr881dP+qzyD7m2bBx652EYweukBn+mBVP+ypFccZhTClrRXUYO+YyNRckk+oHarh/1tEVQck6EJ7ZYxr1/wBZTQeY4ZcSA+fcYBGNFuugfWRizn6YrutOFRQ58tFUkbsB6m/zMd2+tR0/iUaC6L8OrVq7LF5u3f4l/Oo6749PJFMYxgpIyBl9wVTOfdl/Kgtip6RioninD45WxIqsMZAZc4ORv7V5eHXeOKMTuxkmGoKwOV0oupfzDH61MSJnNBtZDAIxgA7fkN/l/wDK6q1WtqBSlKCseNvB0XE40R2aNoySjqAcasZBU8wcD8qiby9lso0F9DqjjOlbu2yPLU/CWQboNhncir5WroCMEZB5g9R8qCLjvHRQT99H0kjGWA/bQc/mv5Cu9HSVMgq6MOmCGB/gRVV4l4QeKQT8PlMDg5aE58mXGNmX8Ow5j+FLXjiCRUmzZXT/AIWGYpnO3pbZZN/k24oOC54XJwqV5Yh5tg4xNAckwqMjKL1jAO47Z7CrFwviiaEZXD2740ShgdBO2hyOmdgc+x7ntF/j0zLoJ2zzRs7DD8hns2KrHErN+Gs00CGSzbUZrdf7vXjVIowcpgZK9Nz12DHiy1eyuBxGEEx6Qt3GB8UfSQDuvX2+VePiGya5hW1i0eRcjzIpWyfLYfeeWoHMkgkHIwCw6DPffcQ/sg8ltcE+mNJT/cLKdDeZnooOxPXY9zEu4sJFsJS5t5gBaS4JMcurYNIc+oMVxtjA+dB2cD4iz2sUj6jPakxzqRuUB0SEd9l1Ab8gKifC9sYX4laJ+CVbuAg9SFdRnljKKPlnvWvFrw2N3Dc+kGWRIL2MnC+vCrOvcYB/Iiue8mFvxyyUj4oTEGzs0J1mM55MQSwx7A9aDq4lIG4vLpBxccLzqB2HxgEjr0FT9rwxrqGFl9HoQHUD+FomyPYiM4+lVWS5P/cUUJBUJbtEuDnWrB5VJ7bNj6VcfBXHEltYwx0MjtB6j8TRHRkHrnbb3oOqy8NogKsxfPyHONYTy7hM/WpO3s0jUhFCgkk46knJPvzr3muFQFmIVQNyTgD5mvAcRiI2kXfluO+n+ZxQRnGVAubIn/HIB8zExH8jUpO2AMVE+LZV+ztIrDXbsJhg8vKwzjbuhYfvVK+cGUFdwyhh8jy/nQdiGtq8FfGa9gaDNKUoMUpSgVy8Q4dHOhSVA6nfB6EdQeYPuK6qUFPk4Zd2YPkOLq3/ABW0+8gXqI5fxbfhbOeWetbcC4ytwhNqTlQRJZz7OmNsDO6HnscqfbnVqmcKrMxACgkknAAG+SaoFxZHiN35iBomiGkTRnSY1+Lc8pJWwPQ2yqRndsUEPwW5kgknlEei387FzZuhBhjkGovGo+JAZCS2MHDY5VI+J7u3l4dIwYy223lyR7yW0nTUP8Iz1wcHHIg17Xcl1auovk+0Qrsl9ACskIOBmVByXbdtx35VWWgmthPLYTw3FncZSXywv3byaUMjKDgEAryHIjag97u2bjNjFEsTtPBpUXTbRv0ciT8Q25c8ipPingm+kgsxrgMtp8LgyBnAx6STsM45+30q+8MsmiKoCqwxoEjRQeg3Zj9NgPf6SFB8zlgluOMQXPkmN7eMpLGzrrYYbS8a/iT7xvV7cq+aXV7cW13JGdcCtcvMolR1y2olW745DI2wK/RvEOHpNjUPUu6uNmQ91bmP+ageJW8coFtxCNXV20xTEAByeQOP1cvy2JG3agpFinEp08gNE8YCZUTkO2FDAh2VsAtgkexHWvS08O8TUgNEHUBs6rvfUzFtSnytsEjAIPIfOscb8LXnDJBcWkrzwruyONTrgFRy3cDIwemOtWbwj4vWdmR5Y33QIV5glAxDZIPxZ6UHHwLg/FFBEnkLnWPMdzIdL6QD5YVQWATnnBzU21lNZ6WiJmiCnzIcAHP+KHoMn8B232xyqyRuCAQdjuD367Ucbig47C9WZA6HnsQdipGxVhzVh2NSKcqjI+HoJTKFw7bMQSA3LGpeRIA2PMVKLQZpSlBilKUClKUFM8WNdMzny9NrHoJdWBcrnLyLGB6io5A8sE4O1WfhMESRIIceXpBUg5yDvqJ6k5znrXRPKEVmYgKoJYnkABkk1TuCy3HmSC30aP1jQyghY9e6RxsoyjFRqYEEDUNt6C1cUvUgieWQgIiFjnsASR77V+fvEnHNcpmtbc2ySAqWUNpkLEemQHCIcY5ZPLevtTPfyqyNDbRZGNTSNKMHY/dhFzt3NcFt4JgQO87ea5V/UwCpGCN/Lh+GPHfn70EvwTjUc0aZYLJ8LoTusij1Kf5juN6llNfP4LY3EK3FsQbmHCyqcgXCxn06geRIAZX9xzFWXw34gjuV2OGU6SrEatWMlSvMMMHI+tBOM4HM4HvVV8UJa30DhySsasySjUF1aWOY35PgA8tveu/icLXE6wsGEKIJJNtpGLELHnqBpJI6+kHYkGN4hYniFwi5/sluSGwCDLLgqyAg7xgEZ7nI70GP0ZXs89kGuA2RIwjdxhniGCrN+ZGeuB868/EvghJZBc2xWG6Q6gxGUc4K+tfrzG/zq4qoAwNgBgAdqGg+Q3ni+6tI0W8RRJHKpwPQwUo0eYuYkXDA5HUnIHTvuf0mps8ep0EYZjpxpJkVSvuQD0q+8Z4PDdRmOdFdD0I5e4PQ1854l+j23gOlo3eIgL5kRYSICRjzFXaRc49WMjrnnQXTw54j+0ySJhdnIUjsscZYe51O30qzqapfAvA0NtOJklmbBLaZChALDmDp1A8uvSrogoNqUpQYpSlApSlBV/E3EMsUxqjiAaQD+8lY/cwDvqO5HQaehqW4DYeTEA28jEvKe8rbsf8AgewHaoZPDM2C7XA85ZXli0qRGGY/3q5zJkbZyMAbYO9SEPFZ0GJrWTI5tAVdT/lBIYfIjrQdXGeJi3TURncDHzO5J6ADJ+lfPfG3F5pFmVnKQGLHoKFmZiSFVD6nYqVGAfpVl4xxGe4Xy4bKQ531zlY0U8sEZLNsTsB1517cF8JrHKbi4YTTnkcYSMdo03wdz6juaCF8McNu4YxeTMS2hQ1uqgfcL1PMmUDfGfbrWklzruHnttIn3Uof1d1GuoqS34X0A4Ye+avlw4jjZjsFUsSewGTn8q+f2dprsYnLaoJVaUtu3kPIGDb9Ihr/AHcduQS11xS5u2jt0t5rdXyLiV1x5aDmsUnwszZxqGcb/S1W1ssaKiAKqgAAdAKrPBeOujCG4GCV1LIWByratyR09G2OlWlJAwyCCO4oNnNKw1VjxRxc4eJCwAwrtH8bu3KCL9sjm34Qc0HXe8UeSTybbSdJAlmO6xfsgcnk9sjGoE9jJMPVjmdP9Gufw/aGO3jRo1jIHwR5wu+QMn4jjmepzUn9nXOrA1Yxn2oPGLOfr/X8q661CAVtQKUpQYpSlApSlApSlBq1ak71sa85BQV/x5eaLfRnAlbS3+moMkg+qIw+td3hmx8m1hQ89ALbfif1MMfNjVZ8V3AubyCAsBGkyRsTyd2+9Zc9wkeP9yrpdswjcpgsFbTq5asbA+2cUFP4/wDZ7ORFlZRFNlVT8UJwVZl3/VYJyvQ8u1eiNNBIpRswyOFDDdWSRxpYH8JzOR+4KrbcNE/EDczgyOyfdQrq8w42ATDDEYDDLsCu7b1bLDhU1qhbCyIza2tVAxHpwV8gnmwKgnOxO4x1Do4V4lQhEmYK/pGSR6iSV+h1Kdqk4fKmKSoFfQzgMOjZKtj6rVYh8MJO5kikZUO41IQytrlZl0HBGDL/AAFWfhXDUto9CZxqZt+7HJ5UEgi16VpEdq3oFKUoFKUoMUpSgUpSgUpSg0rU869GryH/ABQR/wD2/blnYxKxdizasn1EYJAOy59q55fC0DE/rVBGCEmlUY5cg1Tlamg4eGcHht8+UgUnmeZbp6mO55V3laVmgwErbTWF51vQAKUpQKUpQKUpQf/Z"/>
          <p:cNvSpPr>
            <a:spLocks noChangeAspect="1" noChangeArrowheads="1"/>
          </p:cNvSpPr>
          <p:nvPr/>
        </p:nvSpPr>
        <p:spPr bwMode="auto">
          <a:xfrm>
            <a:off x="155575" y="-136525"/>
            <a:ext cx="298450" cy="298450"/>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3080" name="AutoShape 8" descr="data:image/jpeg;base64,/9j/4AAQSkZJRgABAQAAAQABAAD/2wCEAAkGBxQREhMUExQWFRUVFBkXFxUUGBggHRYVFhwcFhoYFxUcHyggGBslGxQYLTEhJysrLzAvFyAzODM4OCgtLisBCgoKBQUFDgUFDisZExkrKysrKysrKysrKysrKysrKysrKysrKysrKysrKysrKysrKysrKysrKysrKysrKysrK//AABEIAJsAkgMBIgACEQEDEQH/xAAcAAEAAgMBAQEAAAAAAAAAAAAABQYBAgQDBwj/xAA9EAACAQMCBAQDBAcHBQAAAAABAgMABBESIQUxQVEGEyJhMnGBFCNCkQczYoKhsfAkQ1Jyc4PBFRZTktH/xAAUAQEAAAAAAAAAAAAAAAAAAAAA/8QAFBEBAAAAAAAAAAAAAAAAAAAAAP/aAAwDAQACEQMRAD8A+4UpSgUpSgUFKUGaVis0ClKwDQZpSsZoM0pSgUpSgUpSgUpSgxSlKBSlKBSlVXx74mewjgZImlMsojIX3HIHBwSeVBaa8rm7SMZdgo5ZY4GTyGT1qM4FxNpQ8cisskeMhgAWRs6XwCexB91NU79NFrJ5FvcIxAt5gxx0zjDfQ4/jQfQ4p1kAZSGU8ipyD9a2zvVb8NAxPoaTzEmQTxt2bA8wdsEkEY7tVidc5+X8xQR/DvEFvcO6RSB2RirAA815jPKpQDNfJP0c2rIudZwnFJI8bY/VspO3zH5CvriCg2ArNKUClKUClKUClKUGKUoTQK5eJmQQymIAyhGMYPIvg6QfriuW249DJ8LZXzDFq6eYp0lSem+w7mpTNBR/BXGZ5rcytpYI5WX4tbkbMTGSTEyY5dewqxeJOEpfWskJIw65RuYDj1I2OuDiq7xqGTh1z9qhH9mmYfaoxj0OTo80ZICruCx6aferBw6cRlUBzFKNcLdsjUU+QG49iR03Ct8A4u8tsk7gLNaO0Vwq/wDjXZyANwAAGH+X3qyeI+Hrd2k8W2JImCnscZUj5HBqv8UUWPEo5AB5V/iKTOABONkJ76gcfMe9WDg8mgvbk7xY0Z6xN8H5YK/u0FZ8MXzPY2E7ag0MgilyuDufIOeXJip7bVeQf6/r51QODwCK/v7EhQk8ZljbkTr2IGeeCTyq68HuTLCjnGSMNj/ENmH/ALA0Hz7wkCkc/MBeM9dvjZV2yeXq/Mmvp618x4SAJOKjO6cRt35dA8ZzjpsP4V9NU0G9K11iuDiPHLe3/WzIh6KWGo/JOZ+goJGlQTeK7fG3mt/lhmP8krSDxXBIxSORTIM/dtlWJ7aWwc0FgpWkT5APcVvQKUpQYrBqN41xyG0CeawBdtKgkDJAzzJAHzNdNpfJLkKd1xqU7Mudxke/fkaCgX/Bzwmea4SJZbO4ObgFctDnIZh3Q6t+2KtvDeIBQmG1wPgRyZyVJ28tz8yAD74PTMxKgYFSAQRggjII9x1FfPr2yfhDFo1MtjKw8yNyT9nHLbO2jJ57Yxv3AfQJog6srDKsCGB5EHY5+lUzhUZt5G4bKcR6RJZyk+rAOQozzdD/AAxnOasFlfhQpLa4Xx5cvYHksnbnsfcZ35+Xizgf2qIFCFnibzIJCM6ZV3Gf2SQM0HhxPh/2+zlt5sLJjSSB8MijUrrnpyP1qM4DxcywpKwKz2hMNynM6RgMdtyNgwON9J7168E44Z0E2CJoAEu4wOm5OMbFlwSBzwSOorh4tItjfLc5Atb1dEp/CJcemQnsVx+XvQdHjpfJn4ferv5c4if3iuMKfng4NT3CPu5riL9oTKOySjBx/uRv+Y71XvFEeqyks9DyS+WTDpHMJvG5c7KBhQT7bZpwe6+1R2FwrSossZhfHpLHGpdRxnGpGwRjn70EUwCXHHMYOlUlPxE5VQ+NPLYr881dP+qzyD7m2bBx652EYweukBn+mBVP+ypFccZhTClrRXUYO+YyNRckk+oHarh/1tEVQck6EJ7ZYxr1/wBZTQeY4ZcSA+fcYBGNFuugfWRizn6YrutOFRQ58tFUkbsB6m/zMd2+tR0/iUaC6L8OrVq7LF5u3f4l/Oo6749PJFMYxgpIyBl9wVTOfdl/Kgtip6RioninD45WxIqsMZAZc4ORv7V5eHXeOKMTuxkmGoKwOV0oupfzDH61MSJnNBtZDAIxgA7fkN/l/wDK6q1WtqBSlKCseNvB0XE40R2aNoySjqAcasZBU8wcD8qiby9lso0F9DqjjOlbu2yPLU/CWQboNhncir5WroCMEZB5g9R8qCLjvHRQT99H0kjGWA/bQc/mv5Cu9HSVMgq6MOmCGB/gRVV4l4QeKQT8PlMDg5aE58mXGNmX8Ow5j+FLXjiCRUmzZXT/AIWGYpnO3pbZZN/k24oOC54XJwqV5Yh5tg4xNAckwqMjKL1jAO47Z7CrFwviiaEZXD2740ShgdBO2hyOmdgc+x7ntF/j0zLoJ2zzRs7DD8hns2KrHErN+Gs00CGSzbUZrdf7vXjVIowcpgZK9Nz12DHiy1eyuBxGEEx6Qt3GB8UfSQDuvX2+VePiGya5hW1i0eRcjzIpWyfLYfeeWoHMkgkHIwCw6DPffcQ/sg8ltcE+mNJT/cLKdDeZnooOxPXY9zEu4sJFsJS5t5gBaS4JMcurYNIc+oMVxtjA+dB2cD4iz2sUj6jPakxzqRuUB0SEd9l1Ab8gKifC9sYX4laJ+CVbuAg9SFdRnljKKPlnvWvFrw2N3Dc+kGWRIL2MnC+vCrOvcYB/Iiue8mFvxyyUj4oTEGzs0J1mM55MQSwx7A9aDq4lIG4vLpBxccLzqB2HxgEjr0FT9rwxrqGFl9HoQHUD+FomyPYiM4+lVWS5P/cUUJBUJbtEuDnWrB5VJ7bNj6VcfBXHEltYwx0MjtB6j8TRHRkHrnbb3oOqy8NogKsxfPyHONYTy7hM/WpO3s0jUhFCgkk46knJPvzr3muFQFmIVQNyTgD5mvAcRiI2kXfluO+n+ZxQRnGVAubIn/HIB8zExH8jUpO2AMVE+LZV+ztIrDXbsJhg8vKwzjbuhYfvVK+cGUFdwyhh8jy/nQdiGtq8FfGa9gaDNKUoMUpSgVy8Q4dHOhSVA6nfB6EdQeYPuK6qUFPk4Zd2YPkOLq3/ABW0+8gXqI5fxbfhbOeWetbcC4ytwhNqTlQRJZz7OmNsDO6HnscqfbnVqmcKrMxACgkknAAG+SaoFxZHiN35iBomiGkTRnSY1+Lc8pJWwPQ2yqRndsUEPwW5kgknlEei387FzZuhBhjkGovGo+JAZCS2MHDY5VI+J7u3l4dIwYy223lyR7yW0nTUP8Iz1wcHHIg17Xcl1auovk+0Qrsl9ACskIOBmVByXbdtx35VWWgmthPLYTw3FncZSXywv3byaUMjKDgEAryHIjag97u2bjNjFEsTtPBpUXTbRv0ciT8Q25c8ipPingm+kgsxrgMtp8LgyBnAx6STsM45+30q+8MsmiKoCqwxoEjRQeg3Zj9NgPf6SFB8zlgluOMQXPkmN7eMpLGzrrYYbS8a/iT7xvV7cq+aXV7cW13JGdcCtcvMolR1y2olW745DI2wK/RvEOHpNjUPUu6uNmQ91bmP+ageJW8coFtxCNXV20xTEAByeQOP1cvy2JG3agpFinEp08gNE8YCZUTkO2FDAh2VsAtgkexHWvS08O8TUgNEHUBs6rvfUzFtSnytsEjAIPIfOscb8LXnDJBcWkrzwruyONTrgFRy3cDIwemOtWbwj4vWdmR5Y33QIV5glAxDZIPxZ6UHHwLg/FFBEnkLnWPMdzIdL6QD5YVQWATnnBzU21lNZ6WiJmiCnzIcAHP+KHoMn8B232xyqyRuCAQdjuD367Ucbig47C9WZA6HnsQdipGxVhzVh2NSKcqjI+HoJTKFw7bMQSA3LGpeRIA2PMVKLQZpSlBilKUClKUFM8WNdMzny9NrHoJdWBcrnLyLGB6io5A8sE4O1WfhMESRIIceXpBUg5yDvqJ6k5znrXRPKEVmYgKoJYnkABkk1TuCy3HmSC30aP1jQyghY9e6RxsoyjFRqYEEDUNt6C1cUvUgieWQgIiFjnsASR77V+fvEnHNcpmtbc2ySAqWUNpkLEemQHCIcY5ZPLevtTPfyqyNDbRZGNTSNKMHY/dhFzt3NcFt4JgQO87ea5V/UwCpGCN/Lh+GPHfn70EvwTjUc0aZYLJ8LoTusij1Kf5juN6llNfP4LY3EK3FsQbmHCyqcgXCxn06geRIAZX9xzFWXw34gjuV2OGU6SrEatWMlSvMMMHI+tBOM4HM4HvVV8UJa30DhySsasySjUF1aWOY35PgA8tveu/icLXE6wsGEKIJJNtpGLELHnqBpJI6+kHYkGN4hYniFwi5/sluSGwCDLLgqyAg7xgEZ7nI70GP0ZXs89kGuA2RIwjdxhniGCrN+ZGeuB868/EvghJZBc2xWG6Q6gxGUc4K+tfrzG/zq4qoAwNgBgAdqGg+Q3ni+6tI0W8RRJHKpwPQwUo0eYuYkXDA5HUnIHTvuf0mps8ep0EYZjpxpJkVSvuQD0q+8Z4PDdRmOdFdD0I5e4PQ1854l+j23gOlo3eIgL5kRYSICRjzFXaRc49WMjrnnQXTw54j+0ySJhdnIUjsscZYe51O30qzqapfAvA0NtOJklmbBLaZChALDmDp1A8uvSrogoNqUpQYpSlApSlBV/E3EMsUxqjiAaQD+8lY/cwDvqO5HQaehqW4DYeTEA28jEvKe8rbsf8AgewHaoZPDM2C7XA85ZXli0qRGGY/3q5zJkbZyMAbYO9SEPFZ0GJrWTI5tAVdT/lBIYfIjrQdXGeJi3TURncDHzO5J6ADJ+lfPfG3F5pFmVnKQGLHoKFmZiSFVD6nYqVGAfpVl4xxGe4Xy4bKQ531zlY0U8sEZLNsTsB1517cF8JrHKbi4YTTnkcYSMdo03wdz6juaCF8McNu4YxeTMS2hQ1uqgfcL1PMmUDfGfbrWklzruHnttIn3Uof1d1GuoqS34X0A4Ye+avlw4jjZjsFUsSewGTn8q+f2dprsYnLaoJVaUtu3kPIGDb9Ihr/AHcduQS11xS5u2jt0t5rdXyLiV1x5aDmsUnwszZxqGcb/S1W1ssaKiAKqgAAdAKrPBeOujCG4GCV1LIWByratyR09G2OlWlJAwyCCO4oNnNKw1VjxRxc4eJCwAwrtH8bu3KCL9sjm34Qc0HXe8UeSTybbSdJAlmO6xfsgcnk9sjGoE9jJMPVjmdP9Gufw/aGO3jRo1jIHwR5wu+QMn4jjmepzUn9nXOrA1Yxn2oPGLOfr/X8q661CAVtQKUpQYpSlApSlApSlBq1ak71sa85BQV/x5eaLfRnAlbS3+moMkg+qIw+td3hmx8m1hQ89ALbfif1MMfNjVZ8V3AubyCAsBGkyRsTyd2+9Zc9wkeP9yrpdswjcpgsFbTq5asbA+2cUFP4/wDZ7ORFlZRFNlVT8UJwVZl3/VYJyvQ8u1eiNNBIpRswyOFDDdWSRxpYH8JzOR+4KrbcNE/EDczgyOyfdQrq8w42ATDDEYDDLsCu7b1bLDhU1qhbCyIza2tVAxHpwV8gnmwKgnOxO4x1Do4V4lQhEmYK/pGSR6iSV+h1Kdqk4fKmKSoFfQzgMOjZKtj6rVYh8MJO5kikZUO41IQytrlZl0HBGDL/AAFWfhXDUto9CZxqZt+7HJ5UEgi16VpEdq3oFKUoFKUoMUpSgUpSgUpSg0rU869GryH/ABQR/wD2/blnYxKxdizasn1EYJAOy59q55fC0DE/rVBGCEmlUY5cg1Tlamg4eGcHht8+UgUnmeZbp6mO55V3laVmgwErbTWF51vQAKUpQKUpQKUpQf/Z"/>
          <p:cNvSpPr>
            <a:spLocks noChangeAspect="1" noChangeArrowheads="1"/>
          </p:cNvSpPr>
          <p:nvPr/>
        </p:nvSpPr>
        <p:spPr bwMode="auto">
          <a:xfrm>
            <a:off x="155575" y="-136525"/>
            <a:ext cx="298450" cy="298450"/>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9" name="Picture 8"/>
          <p:cNvPicPr>
            <a:picLocks noChangeAspect="1"/>
          </p:cNvPicPr>
          <p:nvPr/>
        </p:nvPicPr>
        <p:blipFill>
          <a:blip r:embed="rId2"/>
          <a:stretch>
            <a:fillRect/>
          </a:stretch>
        </p:blipFill>
        <p:spPr>
          <a:xfrm>
            <a:off x="685800" y="1447800"/>
            <a:ext cx="5819959" cy="54737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00042" y="397389"/>
            <a:ext cx="5929354" cy="646219"/>
          </a:xfrm>
        </p:spPr>
        <p:txBody>
          <a:bodyPr>
            <a:normAutofit/>
          </a:bodyPr>
          <a:lstStyle/>
          <a:p>
            <a:r>
              <a:rPr lang="en-US" dirty="0"/>
              <a:t>implant</a:t>
            </a:r>
            <a:endParaRPr lang="en-GB" dirty="0"/>
          </a:p>
        </p:txBody>
      </p:sp>
      <p:sp>
        <p:nvSpPr>
          <p:cNvPr id="3" name="Text Placeholder 2"/>
          <p:cNvSpPr>
            <a:spLocks noGrp="1"/>
          </p:cNvSpPr>
          <p:nvPr>
            <p:ph type="body" sz="quarter" idx="10"/>
          </p:nvPr>
        </p:nvSpPr>
        <p:spPr>
          <a:xfrm>
            <a:off x="571500" y="1219200"/>
            <a:ext cx="5857875" cy="1295400"/>
          </a:xfrm>
        </p:spPr>
        <p:txBody>
          <a:bodyPr/>
          <a:lstStyle/>
          <a:p>
            <a:r>
              <a:rPr lang="en-US" sz="2000" dirty="0"/>
              <a:t>Small capsules inserted into the upper arm of a woman by an experience clinician</a:t>
            </a:r>
          </a:p>
          <a:p>
            <a:r>
              <a:rPr lang="en-US" sz="2000" dirty="0"/>
              <a:t>Releases hormones over time</a:t>
            </a:r>
          </a:p>
        </p:txBody>
      </p:sp>
      <p:sp>
        <p:nvSpPr>
          <p:cNvPr id="4" name="TextBox 3"/>
          <p:cNvSpPr txBox="1"/>
          <p:nvPr/>
        </p:nvSpPr>
        <p:spPr>
          <a:xfrm>
            <a:off x="548680" y="890300"/>
            <a:ext cx="5904656" cy="369332"/>
          </a:xfrm>
          <a:prstGeom prst="rect">
            <a:avLst/>
          </a:prstGeom>
          <a:noFill/>
        </p:spPr>
        <p:txBody>
          <a:bodyPr wrap="square" rtlCol="0">
            <a:spAutoFit/>
          </a:bodyPr>
          <a:lstStyle/>
          <a:p>
            <a:pPr algn="ctr"/>
            <a:r>
              <a:rPr lang="en-US" dirty="0"/>
              <a:t>JADELLE, IMPLANON, NORPLANT</a:t>
            </a:r>
            <a:endParaRPr lang="en-GB" dirty="0"/>
          </a:p>
        </p:txBody>
      </p:sp>
      <p:graphicFrame>
        <p:nvGraphicFramePr>
          <p:cNvPr id="5" name="Table 4"/>
          <p:cNvGraphicFramePr>
            <a:graphicFrameLocks noGrp="1"/>
          </p:cNvGraphicFramePr>
          <p:nvPr/>
        </p:nvGraphicFramePr>
        <p:xfrm>
          <a:off x="304800" y="2362200"/>
          <a:ext cx="6248400" cy="3128226"/>
        </p:xfrm>
        <a:graphic>
          <a:graphicData uri="http://schemas.openxmlformats.org/drawingml/2006/table">
            <a:tbl>
              <a:tblPr firstRow="1" bandRow="1">
                <a:tableStyleId>{5C22544A-7EE6-4342-B048-85BDC9FD1C3A}</a:tableStyleId>
              </a:tblPr>
              <a:tblGrid>
                <a:gridCol w="3124200">
                  <a:extLst>
                    <a:ext uri="{9D8B030D-6E8A-4147-A177-3AD203B41FA5}">
                      <a16:colId xmlns:a16="http://schemas.microsoft.com/office/drawing/2014/main" val="20000"/>
                    </a:ext>
                  </a:extLst>
                </a:gridCol>
                <a:gridCol w="3124200">
                  <a:extLst>
                    <a:ext uri="{9D8B030D-6E8A-4147-A177-3AD203B41FA5}">
                      <a16:colId xmlns:a16="http://schemas.microsoft.com/office/drawing/2014/main" val="20001"/>
                    </a:ext>
                  </a:extLst>
                </a:gridCol>
              </a:tblGrid>
              <a:tr h="451250">
                <a:tc>
                  <a:txBody>
                    <a:bodyPr/>
                    <a:lstStyle/>
                    <a:p>
                      <a:pPr algn="ctr"/>
                      <a:r>
                        <a:rPr lang="en-US" b="1" dirty="0"/>
                        <a:t>ADVANTAGES</a:t>
                      </a:r>
                      <a:endParaRPr lang="en-GB" b="1" dirty="0"/>
                    </a:p>
                  </a:txBody>
                  <a:tcPr/>
                </a:tc>
                <a:tc>
                  <a:txBody>
                    <a:bodyPr/>
                    <a:lstStyle/>
                    <a:p>
                      <a:pPr algn="ctr"/>
                      <a:r>
                        <a:rPr lang="en-US" b="1" dirty="0"/>
                        <a:t>DISADVANTAGES</a:t>
                      </a:r>
                      <a:endParaRPr lang="en-GB" b="1" dirty="0"/>
                    </a:p>
                  </a:txBody>
                  <a:tcPr/>
                </a:tc>
                <a:extLst>
                  <a:ext uri="{0D108BD9-81ED-4DB2-BD59-A6C34878D82A}">
                    <a16:rowId xmlns:a16="http://schemas.microsoft.com/office/drawing/2014/main" val="10000"/>
                  </a:ext>
                </a:extLst>
              </a:tr>
              <a:tr h="789689">
                <a:tc>
                  <a:txBody>
                    <a:bodyPr/>
                    <a:lstStyle/>
                    <a:p>
                      <a:pPr algn="ctr"/>
                      <a:r>
                        <a:rPr lang="en-US" dirty="0"/>
                        <a:t>Effective up to 5 years</a:t>
                      </a:r>
                      <a:endParaRPr lang="en-GB" dirty="0"/>
                    </a:p>
                  </a:txBody>
                  <a:tcPr/>
                </a:tc>
                <a:tc>
                  <a:txBody>
                    <a:bodyPr/>
                    <a:lstStyle/>
                    <a:p>
                      <a:pPr algn="ctr"/>
                      <a:r>
                        <a:rPr lang="en-US" dirty="0"/>
                        <a:t>Does</a:t>
                      </a:r>
                      <a:r>
                        <a:rPr lang="en-US" baseline="0" dirty="0"/>
                        <a:t> not protect against HIV or STIs</a:t>
                      </a:r>
                      <a:endParaRPr lang="en-GB" dirty="0"/>
                    </a:p>
                  </a:txBody>
                  <a:tcPr/>
                </a:tc>
                <a:extLst>
                  <a:ext uri="{0D108BD9-81ED-4DB2-BD59-A6C34878D82A}">
                    <a16:rowId xmlns:a16="http://schemas.microsoft.com/office/drawing/2014/main" val="10001"/>
                  </a:ext>
                </a:extLst>
              </a:tr>
              <a:tr h="789689">
                <a:tc>
                  <a:txBody>
                    <a:bodyPr/>
                    <a:lstStyle/>
                    <a:p>
                      <a:pPr algn="ctr"/>
                      <a:r>
                        <a:rPr lang="en-US" dirty="0"/>
                        <a:t>Does not interfere</a:t>
                      </a:r>
                      <a:r>
                        <a:rPr lang="en-US" baseline="0" dirty="0"/>
                        <a:t> with sex</a:t>
                      </a:r>
                      <a:endParaRPr lang="en-GB" dirty="0"/>
                    </a:p>
                  </a:txBody>
                  <a:tcPr/>
                </a:tc>
                <a:tc>
                  <a:txBody>
                    <a:bodyPr/>
                    <a:lstStyle/>
                    <a:p>
                      <a:pPr algn="ctr"/>
                      <a:r>
                        <a:rPr lang="en-US" dirty="0"/>
                        <a:t>May cause abnormal</a:t>
                      </a:r>
                      <a:r>
                        <a:rPr lang="en-US" baseline="0" dirty="0"/>
                        <a:t> vaginal bleeding</a:t>
                      </a:r>
                      <a:endParaRPr lang="en-GB" dirty="0"/>
                    </a:p>
                  </a:txBody>
                  <a:tcPr/>
                </a:tc>
                <a:extLst>
                  <a:ext uri="{0D108BD9-81ED-4DB2-BD59-A6C34878D82A}">
                    <a16:rowId xmlns:a16="http://schemas.microsoft.com/office/drawing/2014/main" val="10002"/>
                  </a:ext>
                </a:extLst>
              </a:tr>
              <a:tr h="457518">
                <a:tc>
                  <a:txBody>
                    <a:bodyPr/>
                    <a:lstStyle/>
                    <a:p>
                      <a:pPr algn="ctr"/>
                      <a:r>
                        <a:rPr lang="en-GB" dirty="0"/>
                        <a:t>Nothing to remember</a:t>
                      </a:r>
                    </a:p>
                  </a:txBody>
                  <a:tcPr/>
                </a:tc>
                <a:tc>
                  <a:txBody>
                    <a:bodyPr/>
                    <a:lstStyle/>
                    <a:p>
                      <a:pPr algn="ctr"/>
                      <a:r>
                        <a:rPr lang="en-US" dirty="0"/>
                        <a:t>Requires</a:t>
                      </a:r>
                      <a:r>
                        <a:rPr lang="en-US" baseline="0" dirty="0"/>
                        <a:t> a minor procedure</a:t>
                      </a:r>
                      <a:endParaRPr lang="en-GB" dirty="0"/>
                    </a:p>
                  </a:txBody>
                  <a:tcPr/>
                </a:tc>
                <a:extLst>
                  <a:ext uri="{0D108BD9-81ED-4DB2-BD59-A6C34878D82A}">
                    <a16:rowId xmlns:a16="http://schemas.microsoft.com/office/drawing/2014/main" val="10003"/>
                  </a:ext>
                </a:extLst>
              </a:tr>
              <a:tr h="640080">
                <a:tc>
                  <a:txBody>
                    <a:bodyPr/>
                    <a:lstStyle/>
                    <a:p>
                      <a:pPr algn="ctr"/>
                      <a:r>
                        <a:rPr lang="en-GB" dirty="0"/>
                        <a:t>Bleeding</a:t>
                      </a:r>
                      <a:r>
                        <a:rPr lang="en-GB" baseline="0" dirty="0"/>
                        <a:t> is decreased</a:t>
                      </a:r>
                      <a:endParaRPr lang="en-GB" dirty="0"/>
                    </a:p>
                  </a:txBody>
                  <a:tcPr/>
                </a:tc>
                <a:tc>
                  <a:txBody>
                    <a:bodyPr/>
                    <a:lstStyle/>
                    <a:p>
                      <a:pPr algn="ctr"/>
                      <a:r>
                        <a:rPr lang="en-GB" dirty="0"/>
                        <a:t>Effectiveness slightly reduced on ART- needs early removal</a:t>
                      </a:r>
                    </a:p>
                  </a:txBody>
                  <a:tcPr/>
                </a:tc>
                <a:extLst>
                  <a:ext uri="{0D108BD9-81ED-4DB2-BD59-A6C34878D82A}">
                    <a16:rowId xmlns:a16="http://schemas.microsoft.com/office/drawing/2014/main" val="10004"/>
                  </a:ext>
                </a:extLst>
              </a:tr>
            </a:tbl>
          </a:graphicData>
        </a:graphic>
      </p:graphicFrame>
      <p:sp>
        <p:nvSpPr>
          <p:cNvPr id="6" name="TextBox 5"/>
          <p:cNvSpPr txBox="1"/>
          <p:nvPr/>
        </p:nvSpPr>
        <p:spPr>
          <a:xfrm>
            <a:off x="533400" y="5562600"/>
            <a:ext cx="5832648" cy="615553"/>
          </a:xfrm>
          <a:prstGeom prst="rect">
            <a:avLst/>
          </a:prstGeom>
          <a:noFill/>
          <a:ln>
            <a:solidFill>
              <a:schemeClr val="accent1"/>
            </a:solidFill>
          </a:ln>
        </p:spPr>
        <p:txBody>
          <a:bodyPr wrap="square" rtlCol="0">
            <a:spAutoFit/>
          </a:bodyPr>
          <a:lstStyle/>
          <a:p>
            <a:r>
              <a:rPr lang="en-US" sz="1600" b="1" dirty="0"/>
              <a:t>Effectiveness for pregnancy prevention: </a:t>
            </a:r>
            <a:r>
              <a:rPr lang="en-US" sz="1600" dirty="0"/>
              <a:t>Less than 1 pregnancy in 100 women each year using this method</a:t>
            </a:r>
            <a:r>
              <a:rPr lang="en-US" sz="1600" b="1" dirty="0"/>
              <a:t>  </a:t>
            </a:r>
          </a:p>
          <a:p>
            <a:endParaRPr lang="en-US" sz="200" b="1" dirty="0"/>
          </a:p>
        </p:txBody>
      </p:sp>
      <p:sp>
        <p:nvSpPr>
          <p:cNvPr id="8" name="Text Placeholder 2"/>
          <p:cNvSpPr txBox="1">
            <a:spLocks/>
          </p:cNvSpPr>
          <p:nvPr/>
        </p:nvSpPr>
        <p:spPr>
          <a:xfrm>
            <a:off x="533400" y="6248400"/>
            <a:ext cx="5857875" cy="2895600"/>
          </a:xfrm>
          <a:prstGeom prst="rect">
            <a:avLst/>
          </a:prstGeom>
          <a:ln w="28575">
            <a:solidFill>
              <a:schemeClr val="accent1"/>
            </a:solidFill>
          </a:ln>
        </p:spPr>
        <p:txBody>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b="1" i="0" u="none" strike="noStrike" kern="1200" cap="none" spc="0" normalizeH="0" baseline="0" noProof="0" dirty="0">
                <a:ln>
                  <a:noFill/>
                </a:ln>
                <a:solidFill>
                  <a:schemeClr val="tx1"/>
                </a:solidFill>
                <a:effectLst/>
                <a:uLnTx/>
                <a:uFillTx/>
                <a:latin typeface="+mn-lt"/>
                <a:ea typeface="+mn-ea"/>
                <a:cs typeface="+mn-cs"/>
              </a:rPr>
              <a:t>	DISPELLING MYTHS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b="0" i="0" u="none" strike="noStrike" kern="1200" cap="none" spc="0" normalizeH="0" baseline="0" noProof="0" dirty="0">
                <a:ln>
                  <a:noFill/>
                </a:ln>
                <a:solidFill>
                  <a:schemeClr val="tx1"/>
                </a:solidFill>
                <a:effectLst/>
                <a:uLnTx/>
                <a:uFillTx/>
                <a:latin typeface="+mn-lt"/>
                <a:ea typeface="+mn-ea"/>
                <a:cs typeface="+mn-cs"/>
              </a:rPr>
              <a:t>Hormones do not remain</a:t>
            </a:r>
            <a:r>
              <a:rPr kumimoji="0" lang="en-US" b="0" i="0" u="none" strike="noStrike" kern="1200" cap="none" spc="0" normalizeH="0" noProof="0" dirty="0">
                <a:ln>
                  <a:noFill/>
                </a:ln>
                <a:solidFill>
                  <a:schemeClr val="tx1"/>
                </a:solidFill>
                <a:effectLst/>
                <a:uLnTx/>
                <a:uFillTx/>
                <a:latin typeface="+mn-lt"/>
                <a:ea typeface="+mn-ea"/>
                <a:cs typeface="+mn-cs"/>
              </a:rPr>
              <a:t> in the woman’s body, it stops working once it is removed</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baseline="0" dirty="0"/>
              <a:t>Blood</a:t>
            </a:r>
            <a:r>
              <a:rPr lang="en-US" dirty="0"/>
              <a:t> does not build up in the woman when/if it stops monthly bleeding</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b="0" i="0" u="none" strike="noStrike" kern="1200" cap="none" spc="0" normalizeH="0" baseline="0" noProof="0" dirty="0">
                <a:ln>
                  <a:noFill/>
                </a:ln>
                <a:solidFill>
                  <a:schemeClr val="tx1"/>
                </a:solidFill>
                <a:effectLst/>
                <a:uLnTx/>
                <a:uFillTx/>
                <a:latin typeface="+mn-lt"/>
                <a:ea typeface="+mn-ea"/>
                <a:cs typeface="+mn-cs"/>
              </a:rPr>
              <a:t>Does</a:t>
            </a:r>
            <a:r>
              <a:rPr kumimoji="0" lang="en-US" b="0" i="0" u="none" strike="noStrike" kern="1200" cap="none" spc="0" normalizeH="0" noProof="0" dirty="0">
                <a:ln>
                  <a:noFill/>
                </a:ln>
                <a:solidFill>
                  <a:schemeClr val="tx1"/>
                </a:solidFill>
                <a:effectLst/>
                <a:uLnTx/>
                <a:uFillTx/>
                <a:latin typeface="+mn-lt"/>
                <a:ea typeface="+mn-ea"/>
                <a:cs typeface="+mn-cs"/>
              </a:rPr>
              <a:t> not move to other parts of the body</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baseline="0" dirty="0"/>
              <a:t>Does</a:t>
            </a:r>
            <a:r>
              <a:rPr lang="en-US" dirty="0"/>
              <a:t> not make a woman infertile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b="0" i="0" u="none" strike="noStrike" kern="1200" cap="none" spc="0" normalizeH="0" baseline="0" noProof="0" dirty="0">
                <a:ln>
                  <a:noFill/>
                </a:ln>
                <a:solidFill>
                  <a:schemeClr val="tx1"/>
                </a:solidFill>
                <a:effectLst/>
                <a:uLnTx/>
                <a:uFillTx/>
                <a:latin typeface="+mn-lt"/>
                <a:ea typeface="+mn-ea"/>
                <a:cs typeface="+mn-cs"/>
              </a:rPr>
              <a:t>Does not cause chest pain</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a:t>Don’t use in epileptics and those on TB medications</a:t>
            </a:r>
            <a:endParaRPr kumimoji="0" lang="en-GB"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sterilization</a:t>
            </a:r>
            <a:endParaRPr lang="en-GB" dirty="0"/>
          </a:p>
        </p:txBody>
      </p:sp>
      <p:pic>
        <p:nvPicPr>
          <p:cNvPr id="5" name="Picture Placeholder 4" descr="Female sterilization.PNG"/>
          <p:cNvPicPr>
            <a:picLocks noGrp="1" noChangeAspect="1"/>
          </p:cNvPicPr>
          <p:nvPr>
            <p:ph type="pic" sz="quarter" idx="10"/>
          </p:nvPr>
        </p:nvPicPr>
        <p:blipFill>
          <a:blip r:embed="rId2" cstate="print"/>
          <a:stretch>
            <a:fillRect/>
          </a:stretch>
        </p:blipFill>
        <p:spPr>
          <a:xfrm>
            <a:off x="857232" y="928662"/>
            <a:ext cx="4786326" cy="3151491"/>
          </a:xfrm>
        </p:spPr>
      </p:pic>
      <p:sp>
        <p:nvSpPr>
          <p:cNvPr id="11" name="Text Placeholder 5"/>
          <p:cNvSpPr>
            <a:spLocks noGrp="1"/>
          </p:cNvSpPr>
          <p:nvPr>
            <p:ph type="body" sz="quarter" idx="11"/>
          </p:nvPr>
        </p:nvSpPr>
        <p:spPr/>
        <p:txBody>
          <a:bodyPr>
            <a:normAutofit lnSpcReduction="10000"/>
          </a:bodyPr>
          <a:lstStyle/>
          <a:p>
            <a:pPr algn="ctr">
              <a:buNone/>
            </a:pPr>
            <a:endParaRPr lang="en-GB" dirty="0"/>
          </a:p>
        </p:txBody>
      </p:sp>
      <p:pic>
        <p:nvPicPr>
          <p:cNvPr id="6" name="Picture 5" descr="male sterilization.PNG"/>
          <p:cNvPicPr>
            <a:picLocks noChangeAspect="1"/>
          </p:cNvPicPr>
          <p:nvPr/>
        </p:nvPicPr>
        <p:blipFill>
          <a:blip r:embed="rId3" cstate="print"/>
          <a:stretch>
            <a:fillRect/>
          </a:stretch>
        </p:blipFill>
        <p:spPr>
          <a:xfrm>
            <a:off x="1285860" y="4357686"/>
            <a:ext cx="4000528" cy="3148931"/>
          </a:xfrm>
          <a:prstGeom prst="rect">
            <a:avLst/>
          </a:prstGeom>
        </p:spPr>
      </p:pic>
      <p:cxnSp>
        <p:nvCxnSpPr>
          <p:cNvPr id="8" name="Straight Arrow Connector 7"/>
          <p:cNvCxnSpPr/>
          <p:nvPr/>
        </p:nvCxnSpPr>
        <p:spPr>
          <a:xfrm rot="5400000">
            <a:off x="3750471" y="1678761"/>
            <a:ext cx="500066" cy="142876"/>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rot="5400000">
            <a:off x="2464587" y="1607323"/>
            <a:ext cx="500066" cy="142876"/>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3143248" y="6072198"/>
            <a:ext cx="500066" cy="35719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88640" y="1187624"/>
            <a:ext cx="2160240" cy="369332"/>
          </a:xfrm>
          <a:prstGeom prst="rect">
            <a:avLst/>
          </a:prstGeom>
          <a:noFill/>
        </p:spPr>
        <p:txBody>
          <a:bodyPr wrap="square" rtlCol="0">
            <a:spAutoFit/>
          </a:bodyPr>
          <a:lstStyle/>
          <a:p>
            <a:pPr algn="ctr"/>
            <a:r>
              <a:rPr lang="en-US" b="1" dirty="0"/>
              <a:t>FEMALE</a:t>
            </a:r>
            <a:endParaRPr lang="en-GB" b="1" dirty="0"/>
          </a:p>
        </p:txBody>
      </p:sp>
      <p:sp>
        <p:nvSpPr>
          <p:cNvPr id="13" name="TextBox 12"/>
          <p:cNvSpPr txBox="1"/>
          <p:nvPr/>
        </p:nvSpPr>
        <p:spPr>
          <a:xfrm>
            <a:off x="188640" y="4490700"/>
            <a:ext cx="2160240" cy="369332"/>
          </a:xfrm>
          <a:prstGeom prst="rect">
            <a:avLst/>
          </a:prstGeom>
          <a:noFill/>
        </p:spPr>
        <p:txBody>
          <a:bodyPr wrap="square" rtlCol="0">
            <a:spAutoFit/>
          </a:bodyPr>
          <a:lstStyle/>
          <a:p>
            <a:pPr algn="ctr"/>
            <a:r>
              <a:rPr lang="en-US" b="1" dirty="0"/>
              <a:t>MALE</a:t>
            </a:r>
            <a:endParaRPr lang="en-GB" b="1"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00042" y="397389"/>
            <a:ext cx="5929354" cy="646219"/>
          </a:xfrm>
        </p:spPr>
        <p:txBody>
          <a:bodyPr>
            <a:normAutofit/>
          </a:bodyPr>
          <a:lstStyle/>
          <a:p>
            <a:r>
              <a:rPr lang="en-US" dirty="0"/>
              <a:t>STERILIZATION</a:t>
            </a:r>
            <a:endParaRPr lang="en-GB" dirty="0"/>
          </a:p>
        </p:txBody>
      </p:sp>
      <p:sp>
        <p:nvSpPr>
          <p:cNvPr id="3" name="Text Placeholder 2"/>
          <p:cNvSpPr>
            <a:spLocks noGrp="1"/>
          </p:cNvSpPr>
          <p:nvPr>
            <p:ph type="body" sz="quarter" idx="10"/>
          </p:nvPr>
        </p:nvSpPr>
        <p:spPr>
          <a:xfrm>
            <a:off x="571500" y="1259632"/>
            <a:ext cx="6286500" cy="2626568"/>
          </a:xfrm>
        </p:spPr>
        <p:txBody>
          <a:bodyPr>
            <a:normAutofit/>
          </a:bodyPr>
          <a:lstStyle/>
          <a:p>
            <a:r>
              <a:rPr lang="en-US" sz="2000" dirty="0"/>
              <a:t>Two types</a:t>
            </a:r>
          </a:p>
          <a:p>
            <a:pPr lvl="1"/>
            <a:r>
              <a:rPr lang="en-US" sz="1800" dirty="0"/>
              <a:t>Male:  vasectomy (cuts vas deferens)</a:t>
            </a:r>
          </a:p>
          <a:p>
            <a:pPr lvl="1"/>
            <a:r>
              <a:rPr lang="en-US" sz="1800" dirty="0"/>
              <a:t>Female:  tubal sterilization (cuts fallopian tubes)</a:t>
            </a:r>
          </a:p>
          <a:p>
            <a:r>
              <a:rPr lang="en-US" sz="2000" dirty="0"/>
              <a:t>Procedure must be done by an experience clinician</a:t>
            </a:r>
          </a:p>
          <a:p>
            <a:r>
              <a:rPr lang="en-US" sz="2000" dirty="0"/>
              <a:t>Long-term (for women who finished having children) </a:t>
            </a:r>
          </a:p>
          <a:p>
            <a:pPr lvl="0"/>
            <a:r>
              <a:rPr lang="en-US" sz="2000" b="1" dirty="0"/>
              <a:t>Not appropriate for adolescents</a:t>
            </a:r>
            <a:endParaRPr lang="en-GB" sz="2000" b="1" dirty="0"/>
          </a:p>
          <a:p>
            <a:endParaRPr lang="en-US" sz="2000" dirty="0"/>
          </a:p>
          <a:p>
            <a:endParaRPr lang="en-US" sz="2000" dirty="0"/>
          </a:p>
        </p:txBody>
      </p:sp>
      <p:sp>
        <p:nvSpPr>
          <p:cNvPr id="8" name="Text Placeholder 2"/>
          <p:cNvSpPr txBox="1">
            <a:spLocks/>
          </p:cNvSpPr>
          <p:nvPr/>
        </p:nvSpPr>
        <p:spPr>
          <a:xfrm>
            <a:off x="457200" y="3886200"/>
            <a:ext cx="5857875" cy="3200400"/>
          </a:xfrm>
          <a:prstGeom prst="rect">
            <a:avLst/>
          </a:prstGeom>
          <a:ln w="28575">
            <a:solidFill>
              <a:schemeClr val="accent1"/>
            </a:solidFill>
          </a:ln>
        </p:spPr>
        <p:txBody>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b="1" i="0" u="none" strike="noStrike" kern="1200" cap="none" spc="0" normalizeH="0" baseline="0" noProof="0" dirty="0">
                <a:ln>
                  <a:noFill/>
                </a:ln>
                <a:solidFill>
                  <a:schemeClr val="tx1"/>
                </a:solidFill>
                <a:effectLst/>
                <a:uLnTx/>
                <a:uFillTx/>
                <a:latin typeface="+mn-lt"/>
                <a:ea typeface="+mn-ea"/>
                <a:cs typeface="+mn-cs"/>
              </a:rPr>
              <a:t>	DISPELLING MYTHS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b="0" i="0" u="none" strike="noStrike" kern="1200" cap="none" spc="0" normalizeH="0" baseline="0" noProof="0" dirty="0">
                <a:ln>
                  <a:noFill/>
                </a:ln>
                <a:solidFill>
                  <a:schemeClr val="tx1"/>
                </a:solidFill>
                <a:effectLst/>
                <a:uLnTx/>
                <a:uFillTx/>
                <a:latin typeface="+mn-lt"/>
                <a:ea typeface="+mn-ea"/>
                <a:cs typeface="+mn-cs"/>
              </a:rPr>
              <a:t>Does not change the sex drive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a:t>Does not change a man’s sexual function- erections are the same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b="0" i="0" u="none" strike="noStrike" kern="1200" cap="none" spc="0" normalizeH="0" baseline="0" noProof="0" dirty="0">
                <a:ln>
                  <a:noFill/>
                </a:ln>
                <a:solidFill>
                  <a:schemeClr val="tx1"/>
                </a:solidFill>
                <a:effectLst/>
                <a:uLnTx/>
                <a:uFillTx/>
                <a:latin typeface="+mn-lt"/>
                <a:ea typeface="+mn-ea"/>
                <a:cs typeface="+mn-cs"/>
              </a:rPr>
              <a:t>Does</a:t>
            </a:r>
            <a:r>
              <a:rPr kumimoji="0" lang="en-US" b="0" i="0" u="none" strike="noStrike" kern="1200" cap="none" spc="0" normalizeH="0" noProof="0" dirty="0">
                <a:ln>
                  <a:noFill/>
                </a:ln>
                <a:solidFill>
                  <a:schemeClr val="tx1"/>
                </a:solidFill>
                <a:effectLst/>
                <a:uLnTx/>
                <a:uFillTx/>
                <a:latin typeface="+mn-lt"/>
                <a:ea typeface="+mn-ea"/>
                <a:cs typeface="+mn-cs"/>
              </a:rPr>
              <a:t> not remove the woman’s uterus or the man’s testicles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baseline="0" dirty="0"/>
              <a:t>Does</a:t>
            </a:r>
            <a:r>
              <a:rPr lang="en-US" dirty="0"/>
              <a:t> not cause change in weight, appearance or appetite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b="0" i="0" u="none" strike="noStrike" kern="1200" cap="none" spc="0" normalizeH="0" baseline="0" noProof="0" dirty="0">
                <a:ln>
                  <a:noFill/>
                </a:ln>
                <a:solidFill>
                  <a:schemeClr val="tx1"/>
                </a:solidFill>
                <a:effectLst/>
                <a:uLnTx/>
                <a:uFillTx/>
                <a:latin typeface="+mn-lt"/>
                <a:ea typeface="+mn-ea"/>
                <a:cs typeface="+mn-cs"/>
              </a:rPr>
              <a:t>Does</a:t>
            </a:r>
            <a:r>
              <a:rPr kumimoji="0" lang="en-US" b="0" i="0" u="none" strike="noStrike" kern="1200" cap="none" spc="0" normalizeH="0" noProof="0" dirty="0">
                <a:ln>
                  <a:noFill/>
                </a:ln>
                <a:solidFill>
                  <a:schemeClr val="tx1"/>
                </a:solidFill>
                <a:effectLst/>
                <a:uLnTx/>
                <a:uFillTx/>
                <a:latin typeface="+mn-lt"/>
                <a:ea typeface="+mn-ea"/>
                <a:cs typeface="+mn-cs"/>
              </a:rPr>
              <a:t> not prevent transmission of HIV</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baseline="0" dirty="0"/>
              <a:t>Does</a:t>
            </a:r>
            <a:r>
              <a:rPr lang="en-US" dirty="0"/>
              <a:t> not change a woman’s menstrual cycle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Natural methods</a:t>
            </a:r>
            <a:endParaRPr lang="en-GB" dirty="0"/>
          </a:p>
        </p:txBody>
      </p:sp>
      <p:sp>
        <p:nvSpPr>
          <p:cNvPr id="12" name="Text Placeholder 5"/>
          <p:cNvSpPr>
            <a:spLocks noGrp="1"/>
          </p:cNvSpPr>
          <p:nvPr>
            <p:ph type="body" sz="quarter" idx="10"/>
          </p:nvPr>
        </p:nvSpPr>
        <p:spPr>
          <a:xfrm>
            <a:off x="1066800" y="3505200"/>
            <a:ext cx="3714756" cy="571500"/>
          </a:xfrm>
          <a:prstGeom prst="rect">
            <a:avLst/>
          </a:prstGeom>
        </p:spPr>
        <p:txBody>
          <a:bodyPr/>
          <a:lstStyle/>
          <a:p>
            <a:pPr>
              <a:buNone/>
            </a:pPr>
            <a:endParaRPr lang="en-GB" sz="2400" dirty="0"/>
          </a:p>
        </p:txBody>
      </p:sp>
      <p:sp>
        <p:nvSpPr>
          <p:cNvPr id="15" name="Text Placeholder 5"/>
          <p:cNvSpPr>
            <a:spLocks noGrp="1"/>
          </p:cNvSpPr>
          <p:nvPr>
            <p:ph type="body" sz="quarter" idx="4294967295"/>
          </p:nvPr>
        </p:nvSpPr>
        <p:spPr>
          <a:xfrm>
            <a:off x="1219200" y="4572000"/>
            <a:ext cx="4857750" cy="500062"/>
          </a:xfrm>
          <a:prstGeom prst="rect">
            <a:avLst/>
          </a:prstGeom>
        </p:spPr>
        <p:txBody>
          <a:bodyPr/>
          <a:lstStyle/>
          <a:p>
            <a:pPr>
              <a:buNone/>
            </a:pPr>
            <a:endParaRPr lang="en-GB" sz="2400" dirty="0"/>
          </a:p>
        </p:txBody>
      </p:sp>
      <p:sp>
        <p:nvSpPr>
          <p:cNvPr id="17" name="Text Placeholder 5"/>
          <p:cNvSpPr>
            <a:spLocks noGrp="1"/>
          </p:cNvSpPr>
          <p:nvPr>
            <p:ph type="body" sz="quarter" idx="4294967295"/>
          </p:nvPr>
        </p:nvSpPr>
        <p:spPr>
          <a:xfrm>
            <a:off x="1219200" y="5791200"/>
            <a:ext cx="4857750" cy="500062"/>
          </a:xfrm>
          <a:prstGeom prst="rect">
            <a:avLst/>
          </a:prstGeom>
        </p:spPr>
        <p:txBody>
          <a:bodyPr/>
          <a:lstStyle/>
          <a:p>
            <a:pPr>
              <a:buNone/>
            </a:pPr>
            <a:endParaRPr lang="en-GB" sz="2400" dirty="0"/>
          </a:p>
        </p:txBody>
      </p:sp>
      <p:sp>
        <p:nvSpPr>
          <p:cNvPr id="8" name="Title 1"/>
          <p:cNvSpPr txBox="1">
            <a:spLocks/>
          </p:cNvSpPr>
          <p:nvPr/>
        </p:nvSpPr>
        <p:spPr>
          <a:xfrm>
            <a:off x="533400" y="2971800"/>
            <a:ext cx="5929354" cy="745587"/>
          </a:xfrm>
          <a:prstGeom prst="rect">
            <a:avLst/>
          </a:prstGeom>
        </p:spPr>
        <p:txBody>
          <a:bodyPr vert="horz" lIns="91440" tIns="45720" rIns="91440" bIns="45720" rtlCol="0" anchor="ctr">
            <a:normAutofit/>
          </a:bodyPr>
          <a:lstStyle/>
          <a:p>
            <a:pPr marL="514350" marR="0" lvl="0" indent="-514350" defTabSz="914400" rtl="0" eaLnBrk="1" fontAlgn="auto" latinLnBrk="0" hangingPunct="1">
              <a:lnSpc>
                <a:spcPct val="100000"/>
              </a:lnSpc>
              <a:spcBef>
                <a:spcPct val="0"/>
              </a:spcBef>
              <a:spcAft>
                <a:spcPts val="0"/>
              </a:spcAft>
              <a:buClrTx/>
              <a:buSzTx/>
              <a:buFont typeface="+mj-lt"/>
              <a:buAutoNum type="arabicPeriod"/>
              <a:tabLst/>
              <a:defRPr/>
            </a:pPr>
            <a:r>
              <a:rPr kumimoji="0" lang="en-US" sz="2400" b="1" i="0" u="none" strike="noStrike" kern="1200" cap="all" spc="0" normalizeH="0" baseline="0" noProof="0" dirty="0">
                <a:ln>
                  <a:noFill/>
                </a:ln>
                <a:solidFill>
                  <a:schemeClr val="tx1"/>
                </a:solidFill>
                <a:effectLst/>
                <a:uLnTx/>
                <a:uFillTx/>
                <a:latin typeface="+mj-lt"/>
                <a:ea typeface="+mj-ea"/>
                <a:cs typeface="+mj-cs"/>
              </a:rPr>
              <a:t>Mucous</a:t>
            </a:r>
            <a:r>
              <a:rPr kumimoji="0" lang="en-US" sz="2400" b="1" i="0" u="none" strike="noStrike" kern="1200" cap="all" spc="0" normalizeH="0" noProof="0" dirty="0">
                <a:ln>
                  <a:noFill/>
                </a:ln>
                <a:solidFill>
                  <a:schemeClr val="tx1"/>
                </a:solidFill>
                <a:effectLst/>
                <a:uLnTx/>
                <a:uFillTx/>
                <a:latin typeface="+mj-lt"/>
                <a:ea typeface="+mj-ea"/>
                <a:cs typeface="+mj-cs"/>
              </a:rPr>
              <a:t> method</a:t>
            </a:r>
            <a:endParaRPr kumimoji="0" lang="en-GB" sz="2400" b="1" i="0" u="none" strike="noStrike" kern="1200" cap="all" spc="0" normalizeH="0" baseline="0" noProof="0" dirty="0">
              <a:ln>
                <a:noFill/>
              </a:ln>
              <a:solidFill>
                <a:schemeClr val="tx1"/>
              </a:solidFill>
              <a:effectLst/>
              <a:uLnTx/>
              <a:uFillTx/>
              <a:latin typeface="+mj-lt"/>
              <a:ea typeface="+mj-ea"/>
              <a:cs typeface="+mj-cs"/>
            </a:endParaRPr>
          </a:p>
        </p:txBody>
      </p:sp>
      <p:sp>
        <p:nvSpPr>
          <p:cNvPr id="11" name="Title 1"/>
          <p:cNvSpPr txBox="1">
            <a:spLocks/>
          </p:cNvSpPr>
          <p:nvPr/>
        </p:nvSpPr>
        <p:spPr>
          <a:xfrm>
            <a:off x="571480" y="4067944"/>
            <a:ext cx="5929354" cy="745587"/>
          </a:xfrm>
          <a:prstGeom prst="rect">
            <a:avLst/>
          </a:prstGeom>
        </p:spPr>
        <p:txBody>
          <a:bodyPr vert="horz" lIns="91440" tIns="45720" rIns="91440" bIns="45720" rtlCol="0" anchor="ctr">
            <a:normAutofit/>
          </a:bodyPr>
          <a:lstStyle/>
          <a:p>
            <a:pPr marL="514350" marR="0" lvl="0" indent="-514350" defTabSz="914400" rtl="0" eaLnBrk="1" fontAlgn="auto" latinLnBrk="0" hangingPunct="1">
              <a:lnSpc>
                <a:spcPct val="100000"/>
              </a:lnSpc>
              <a:spcBef>
                <a:spcPct val="0"/>
              </a:spcBef>
              <a:spcAft>
                <a:spcPts val="0"/>
              </a:spcAft>
              <a:buClrTx/>
              <a:buSzTx/>
              <a:buFont typeface="+mj-lt"/>
              <a:buAutoNum type="arabicPeriod" startAt="2"/>
              <a:tabLst/>
              <a:defRPr/>
            </a:pPr>
            <a:r>
              <a:rPr kumimoji="0" lang="en-US" sz="2400" b="1" i="0" u="none" strike="noStrike" kern="1200" cap="all" spc="0" normalizeH="0" baseline="0" noProof="0" dirty="0">
                <a:ln>
                  <a:noFill/>
                </a:ln>
                <a:solidFill>
                  <a:schemeClr val="tx1"/>
                </a:solidFill>
                <a:effectLst/>
                <a:uLnTx/>
                <a:uFillTx/>
                <a:latin typeface="+mj-lt"/>
                <a:ea typeface="+mj-ea"/>
                <a:cs typeface="+mj-cs"/>
              </a:rPr>
              <a:t>Withdrawal method</a:t>
            </a:r>
            <a:endParaRPr kumimoji="0" lang="en-GB" sz="2400" b="1" i="0" u="none" strike="noStrike" kern="1200" cap="all" spc="0" normalizeH="0" baseline="0" noProof="0" dirty="0">
              <a:ln>
                <a:noFill/>
              </a:ln>
              <a:solidFill>
                <a:schemeClr val="tx1"/>
              </a:solidFill>
              <a:effectLst/>
              <a:uLnTx/>
              <a:uFillTx/>
              <a:latin typeface="+mj-lt"/>
              <a:ea typeface="+mj-ea"/>
              <a:cs typeface="+mj-cs"/>
            </a:endParaRPr>
          </a:p>
        </p:txBody>
      </p:sp>
      <p:sp>
        <p:nvSpPr>
          <p:cNvPr id="16" name="Title 1"/>
          <p:cNvSpPr txBox="1">
            <a:spLocks/>
          </p:cNvSpPr>
          <p:nvPr/>
        </p:nvSpPr>
        <p:spPr>
          <a:xfrm>
            <a:off x="548680" y="5220072"/>
            <a:ext cx="5929354" cy="745587"/>
          </a:xfrm>
          <a:prstGeom prst="rect">
            <a:avLst/>
          </a:prstGeom>
        </p:spPr>
        <p:txBody>
          <a:bodyPr vert="horz" lIns="91440" tIns="45720" rIns="91440" bIns="45720" rtlCol="0" anchor="ctr">
            <a:normAutofit/>
          </a:bodyPr>
          <a:lstStyle/>
          <a:p>
            <a:pPr marL="514350" marR="0" lvl="0" indent="-514350" defTabSz="914400" rtl="0" eaLnBrk="1" fontAlgn="auto" latinLnBrk="0" hangingPunct="1">
              <a:lnSpc>
                <a:spcPct val="100000"/>
              </a:lnSpc>
              <a:spcBef>
                <a:spcPct val="0"/>
              </a:spcBef>
              <a:spcAft>
                <a:spcPts val="0"/>
              </a:spcAft>
              <a:buClrTx/>
              <a:buSzTx/>
              <a:buFont typeface="+mj-lt"/>
              <a:buAutoNum type="arabicPeriod" startAt="3"/>
              <a:tabLst/>
              <a:defRPr/>
            </a:pPr>
            <a:r>
              <a:rPr kumimoji="0" lang="en-US" sz="2400" b="1" i="0" u="none" strike="noStrike" kern="1200" cap="all" spc="0" normalizeH="0" baseline="0" noProof="0" dirty="0">
                <a:ln>
                  <a:noFill/>
                </a:ln>
                <a:solidFill>
                  <a:schemeClr val="tx1"/>
                </a:solidFill>
                <a:effectLst/>
                <a:uLnTx/>
                <a:uFillTx/>
                <a:latin typeface="+mj-lt"/>
                <a:ea typeface="+mj-ea"/>
                <a:cs typeface="+mj-cs"/>
              </a:rPr>
              <a:t>Calendar or BEADS</a:t>
            </a:r>
            <a:r>
              <a:rPr kumimoji="0" lang="en-US" sz="2400" b="1" i="0" u="none" strike="noStrike" kern="1200" cap="all" spc="0" normalizeH="0" noProof="0" dirty="0">
                <a:ln>
                  <a:noFill/>
                </a:ln>
                <a:solidFill>
                  <a:schemeClr val="tx1"/>
                </a:solidFill>
                <a:effectLst/>
                <a:uLnTx/>
                <a:uFillTx/>
                <a:latin typeface="+mj-lt"/>
                <a:ea typeface="+mj-ea"/>
                <a:cs typeface="+mj-cs"/>
              </a:rPr>
              <a:t> METHOD</a:t>
            </a:r>
            <a:endParaRPr kumimoji="0" lang="en-GB" sz="2400" b="1" i="0" u="none" strike="noStrike" kern="1200" cap="all" spc="0" normalizeH="0" baseline="0" noProof="0" dirty="0">
              <a:ln>
                <a:noFill/>
              </a:ln>
              <a:solidFill>
                <a:schemeClr val="tx1"/>
              </a:solidFill>
              <a:effectLst/>
              <a:uLnTx/>
              <a:uFillTx/>
              <a:latin typeface="+mj-lt"/>
              <a:ea typeface="+mj-ea"/>
              <a:cs typeface="+mj-cs"/>
            </a:endParaRPr>
          </a:p>
        </p:txBody>
      </p:sp>
      <p:pic>
        <p:nvPicPr>
          <p:cNvPr id="1026" name="Picture 2" descr="Beads on dark bckgrnd131"/>
          <p:cNvPicPr>
            <a:picLocks noChangeAspect="1" noChangeArrowheads="1"/>
          </p:cNvPicPr>
          <p:nvPr/>
        </p:nvPicPr>
        <p:blipFill>
          <a:blip r:embed="rId2" cstate="print"/>
          <a:srcRect/>
          <a:stretch>
            <a:fillRect/>
          </a:stretch>
        </p:blipFill>
        <p:spPr bwMode="auto">
          <a:xfrm>
            <a:off x="1196752" y="6372200"/>
            <a:ext cx="3744416" cy="1630068"/>
          </a:xfrm>
          <a:prstGeom prst="rect">
            <a:avLst/>
          </a:prstGeom>
          <a:noFill/>
          <a:ln w="9525" algn="in">
            <a:noFill/>
            <a:miter lim="800000"/>
            <a:headEnd/>
            <a:tailEnd/>
          </a:ln>
          <a:effectLst/>
        </p:spPr>
      </p:pic>
      <p:sp>
        <p:nvSpPr>
          <p:cNvPr id="14" name="TextBox 13"/>
          <p:cNvSpPr txBox="1"/>
          <p:nvPr/>
        </p:nvSpPr>
        <p:spPr>
          <a:xfrm>
            <a:off x="685800" y="1143000"/>
            <a:ext cx="5715000" cy="1938992"/>
          </a:xfrm>
          <a:prstGeom prst="rect">
            <a:avLst/>
          </a:prstGeom>
          <a:noFill/>
        </p:spPr>
        <p:txBody>
          <a:bodyPr wrap="square" rtlCol="0">
            <a:spAutoFit/>
          </a:bodyPr>
          <a:lstStyle/>
          <a:p>
            <a:r>
              <a:rPr lang="en-US" sz="2400" dirty="0"/>
              <a:t>You may have heard of  the following “natural methods” of birth control.  These are </a:t>
            </a:r>
            <a:r>
              <a:rPr lang="en-US" sz="2400" b="1" dirty="0"/>
              <a:t>NOT EFFECTIVE</a:t>
            </a:r>
            <a:r>
              <a:rPr lang="en-US" sz="2400" dirty="0"/>
              <a:t>, especially in adolescents, since their menstrual cycles are often irregular</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Emergency contraception</a:t>
            </a:r>
            <a:endParaRPr lang="en-GB" dirty="0"/>
          </a:p>
        </p:txBody>
      </p:sp>
      <p:sp>
        <p:nvSpPr>
          <p:cNvPr id="5" name="Text Placeholder 5"/>
          <p:cNvSpPr>
            <a:spLocks noGrp="1"/>
          </p:cNvSpPr>
          <p:nvPr>
            <p:ph type="body" sz="quarter" idx="11"/>
          </p:nvPr>
        </p:nvSpPr>
        <p:spPr/>
        <p:txBody>
          <a:bodyPr>
            <a:normAutofit lnSpcReduction="10000"/>
          </a:bodyPr>
          <a:lstStyle/>
          <a:p>
            <a:pPr algn="ctr">
              <a:buNone/>
            </a:pPr>
            <a:endParaRPr lang="en-GB" dirty="0"/>
          </a:p>
        </p:txBody>
      </p:sp>
      <p:pic>
        <p:nvPicPr>
          <p:cNvPr id="4" name="Picture 3" descr="photo (9).JPG"/>
          <p:cNvPicPr>
            <a:picLocks noChangeAspect="1"/>
          </p:cNvPicPr>
          <p:nvPr/>
        </p:nvPicPr>
        <p:blipFill>
          <a:blip r:embed="rId2" cstate="print"/>
          <a:stretch>
            <a:fillRect/>
          </a:stretch>
        </p:blipFill>
        <p:spPr>
          <a:xfrm rot="5400000">
            <a:off x="1531757" y="4347030"/>
            <a:ext cx="3261086" cy="2819399"/>
          </a:xfrm>
          <a:prstGeom prst="rect">
            <a:avLst/>
          </a:prstGeom>
        </p:spPr>
      </p:pic>
      <p:pic>
        <p:nvPicPr>
          <p:cNvPr id="6" name="Picture 5"/>
          <p:cNvPicPr>
            <a:picLocks noChangeAspect="1"/>
          </p:cNvPicPr>
          <p:nvPr/>
        </p:nvPicPr>
        <p:blipFill>
          <a:blip r:embed="rId3"/>
          <a:stretch>
            <a:fillRect/>
          </a:stretch>
        </p:blipFill>
        <p:spPr>
          <a:xfrm>
            <a:off x="1524000" y="1219200"/>
            <a:ext cx="3048000" cy="282086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BASICS of menstruation</a:t>
            </a:r>
          </a:p>
        </p:txBody>
      </p:sp>
      <p:sp>
        <p:nvSpPr>
          <p:cNvPr id="3" name="Text Placeholder 2"/>
          <p:cNvSpPr>
            <a:spLocks noGrp="1"/>
          </p:cNvSpPr>
          <p:nvPr>
            <p:ph type="body" sz="quarter" idx="10"/>
          </p:nvPr>
        </p:nvSpPr>
        <p:spPr/>
        <p:txBody>
          <a:bodyPr/>
          <a:lstStyle/>
          <a:p>
            <a:r>
              <a:rPr lang="en-US" dirty="0"/>
              <a:t>Once females reach a certain age, they begin a monthly cycle of menstruation (having a period/bleeding)</a:t>
            </a:r>
          </a:p>
          <a:p>
            <a:r>
              <a:rPr lang="en-US" dirty="0"/>
              <a:t>The menstruation cycle begins when an egg has been released from one of your ovaries and travels down the fallopian tube to the uterus</a:t>
            </a:r>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1066800" y="3962400"/>
            <a:ext cx="4819650" cy="482059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00042" y="397389"/>
            <a:ext cx="5929354" cy="646219"/>
          </a:xfrm>
        </p:spPr>
        <p:txBody>
          <a:bodyPr>
            <a:normAutofit fontScale="90000"/>
          </a:bodyPr>
          <a:lstStyle/>
          <a:p>
            <a:r>
              <a:rPr lang="en-US" dirty="0"/>
              <a:t>Emergency contraception</a:t>
            </a:r>
            <a:endParaRPr lang="en-GB" dirty="0"/>
          </a:p>
        </p:txBody>
      </p:sp>
      <p:sp>
        <p:nvSpPr>
          <p:cNvPr id="3" name="Text Placeholder 2"/>
          <p:cNvSpPr>
            <a:spLocks noGrp="1"/>
          </p:cNvSpPr>
          <p:nvPr>
            <p:ph type="body" sz="quarter" idx="10"/>
          </p:nvPr>
        </p:nvSpPr>
        <p:spPr>
          <a:xfrm>
            <a:off x="571500" y="1331640"/>
            <a:ext cx="5857875" cy="1872208"/>
          </a:xfrm>
        </p:spPr>
        <p:txBody>
          <a:bodyPr>
            <a:normAutofit fontScale="92500" lnSpcReduction="10000"/>
          </a:bodyPr>
          <a:lstStyle/>
          <a:p>
            <a:r>
              <a:rPr lang="en-US" sz="2000" dirty="0"/>
              <a:t>Should only be used in case of emergencies (condom breaking, rape, etc), not as a regular contraceptive</a:t>
            </a:r>
          </a:p>
          <a:p>
            <a:r>
              <a:rPr lang="en-US" sz="2000" dirty="0"/>
              <a:t>Most effective if taken as soon as possible after the incident, but can be taken within 5 days</a:t>
            </a:r>
          </a:p>
          <a:p>
            <a:r>
              <a:rPr lang="en-US" sz="2000" dirty="0"/>
              <a:t>Two doses taken-  second dose taken 12 hours after the first dose</a:t>
            </a:r>
          </a:p>
        </p:txBody>
      </p:sp>
      <p:graphicFrame>
        <p:nvGraphicFramePr>
          <p:cNvPr id="5" name="Table 4"/>
          <p:cNvGraphicFramePr>
            <a:graphicFrameLocks noGrp="1"/>
          </p:cNvGraphicFramePr>
          <p:nvPr/>
        </p:nvGraphicFramePr>
        <p:xfrm>
          <a:off x="620688" y="3248536"/>
          <a:ext cx="5904656" cy="1645920"/>
        </p:xfrm>
        <a:graphic>
          <a:graphicData uri="http://schemas.openxmlformats.org/drawingml/2006/table">
            <a:tbl>
              <a:tblPr firstRow="1" bandRow="1">
                <a:tableStyleId>{5C22544A-7EE6-4342-B048-85BDC9FD1C3A}</a:tableStyleId>
              </a:tblPr>
              <a:tblGrid>
                <a:gridCol w="2952328">
                  <a:extLst>
                    <a:ext uri="{9D8B030D-6E8A-4147-A177-3AD203B41FA5}">
                      <a16:colId xmlns:a16="http://schemas.microsoft.com/office/drawing/2014/main" val="20000"/>
                    </a:ext>
                  </a:extLst>
                </a:gridCol>
                <a:gridCol w="2952328">
                  <a:extLst>
                    <a:ext uri="{9D8B030D-6E8A-4147-A177-3AD203B41FA5}">
                      <a16:colId xmlns:a16="http://schemas.microsoft.com/office/drawing/2014/main" val="20001"/>
                    </a:ext>
                  </a:extLst>
                </a:gridCol>
              </a:tblGrid>
              <a:tr h="226824">
                <a:tc>
                  <a:txBody>
                    <a:bodyPr/>
                    <a:lstStyle/>
                    <a:p>
                      <a:pPr algn="ctr"/>
                      <a:r>
                        <a:rPr lang="en-US" b="1" dirty="0"/>
                        <a:t>ADVANTAGES</a:t>
                      </a:r>
                      <a:endParaRPr lang="en-GB" b="1" dirty="0"/>
                    </a:p>
                  </a:txBody>
                  <a:tcPr/>
                </a:tc>
                <a:tc>
                  <a:txBody>
                    <a:bodyPr/>
                    <a:lstStyle/>
                    <a:p>
                      <a:pPr algn="ctr"/>
                      <a:r>
                        <a:rPr lang="en-US" b="1" dirty="0"/>
                        <a:t>DISADVANTAGES</a:t>
                      </a:r>
                      <a:endParaRPr lang="en-GB" b="1" dirty="0"/>
                    </a:p>
                  </a:txBody>
                  <a:tcPr/>
                </a:tc>
                <a:extLst>
                  <a:ext uri="{0D108BD9-81ED-4DB2-BD59-A6C34878D82A}">
                    <a16:rowId xmlns:a16="http://schemas.microsoft.com/office/drawing/2014/main" val="10000"/>
                  </a:ext>
                </a:extLst>
              </a:tr>
              <a:tr h="370840">
                <a:tc>
                  <a:txBody>
                    <a:bodyPr/>
                    <a:lstStyle/>
                    <a:p>
                      <a:pPr algn="ctr"/>
                      <a:r>
                        <a:rPr lang="en-US" dirty="0"/>
                        <a:t>Effective</a:t>
                      </a:r>
                      <a:r>
                        <a:rPr lang="en-US" baseline="0" dirty="0"/>
                        <a:t> in case of emergencies</a:t>
                      </a:r>
                      <a:endParaRPr lang="en-GB" dirty="0"/>
                    </a:p>
                  </a:txBody>
                  <a:tcPr/>
                </a:tc>
                <a:tc>
                  <a:txBody>
                    <a:bodyPr/>
                    <a:lstStyle/>
                    <a:p>
                      <a:pPr algn="ctr"/>
                      <a:r>
                        <a:rPr lang="en-US" dirty="0"/>
                        <a:t>Does</a:t>
                      </a:r>
                      <a:r>
                        <a:rPr lang="en-US" baseline="0" dirty="0"/>
                        <a:t> not protect against HIV or STIs</a:t>
                      </a:r>
                      <a:endParaRPr lang="en-GB" dirty="0"/>
                    </a:p>
                  </a:txBody>
                  <a:tcPr/>
                </a:tc>
                <a:extLst>
                  <a:ext uri="{0D108BD9-81ED-4DB2-BD59-A6C34878D82A}">
                    <a16:rowId xmlns:a16="http://schemas.microsoft.com/office/drawing/2014/main" val="10001"/>
                  </a:ext>
                </a:extLst>
              </a:tr>
              <a:tr h="370840">
                <a:tc>
                  <a:txBody>
                    <a:bodyPr/>
                    <a:lstStyle/>
                    <a:p>
                      <a:pPr algn="ctr"/>
                      <a:r>
                        <a:rPr lang="en-GB" dirty="0"/>
                        <a:t>Can be taken</a:t>
                      </a:r>
                      <a:r>
                        <a:rPr lang="en-GB" baseline="0" dirty="0"/>
                        <a:t> in one day</a:t>
                      </a:r>
                      <a:endParaRPr lang="en-GB" dirty="0"/>
                    </a:p>
                  </a:txBody>
                  <a:tcPr/>
                </a:tc>
                <a:tc>
                  <a:txBody>
                    <a:bodyPr/>
                    <a:lstStyle/>
                    <a:p>
                      <a:pPr algn="ctr"/>
                      <a:r>
                        <a:rPr lang="en-US" dirty="0"/>
                        <a:t>Cannot</a:t>
                      </a:r>
                      <a:r>
                        <a:rPr lang="en-US" baseline="0" dirty="0"/>
                        <a:t> be used as a regular contraception method</a:t>
                      </a:r>
                      <a:endParaRPr lang="en-GB" dirty="0"/>
                    </a:p>
                  </a:txBody>
                  <a:tcPr/>
                </a:tc>
                <a:extLst>
                  <a:ext uri="{0D108BD9-81ED-4DB2-BD59-A6C34878D82A}">
                    <a16:rowId xmlns:a16="http://schemas.microsoft.com/office/drawing/2014/main" val="10002"/>
                  </a:ext>
                </a:extLst>
              </a:tr>
            </a:tbl>
          </a:graphicData>
        </a:graphic>
      </p:graphicFrame>
      <p:sp>
        <p:nvSpPr>
          <p:cNvPr id="6" name="TextBox 5"/>
          <p:cNvSpPr txBox="1"/>
          <p:nvPr/>
        </p:nvSpPr>
        <p:spPr>
          <a:xfrm>
            <a:off x="620688" y="5108575"/>
            <a:ext cx="5832648" cy="369332"/>
          </a:xfrm>
          <a:prstGeom prst="rect">
            <a:avLst/>
          </a:prstGeom>
          <a:noFill/>
          <a:ln>
            <a:solidFill>
              <a:schemeClr val="accent1"/>
            </a:solidFill>
          </a:ln>
        </p:spPr>
        <p:txBody>
          <a:bodyPr wrap="square" rtlCol="0">
            <a:spAutoFit/>
          </a:bodyPr>
          <a:lstStyle/>
          <a:p>
            <a:r>
              <a:rPr lang="en-US" sz="1600" b="1" dirty="0"/>
              <a:t>Effectiveness for pregnancy prevention:  </a:t>
            </a:r>
            <a:r>
              <a:rPr lang="en-US" sz="1600" dirty="0"/>
              <a:t>99-98%</a:t>
            </a:r>
          </a:p>
          <a:p>
            <a:endParaRPr lang="en-US" sz="200" b="1" dirty="0"/>
          </a:p>
        </p:txBody>
      </p:sp>
      <p:sp>
        <p:nvSpPr>
          <p:cNvPr id="8" name="Text Placeholder 2"/>
          <p:cNvSpPr txBox="1">
            <a:spLocks/>
          </p:cNvSpPr>
          <p:nvPr/>
        </p:nvSpPr>
        <p:spPr>
          <a:xfrm>
            <a:off x="620688" y="5652120"/>
            <a:ext cx="5857875" cy="3034680"/>
          </a:xfrm>
          <a:prstGeom prst="rect">
            <a:avLst/>
          </a:prstGeom>
          <a:ln w="28575">
            <a:solidFill>
              <a:schemeClr val="accent1"/>
            </a:solidFill>
          </a:ln>
        </p:spPr>
        <p:txBody>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b="1" i="0" u="none" strike="noStrike" kern="1200" cap="none" spc="0" normalizeH="0" baseline="0" noProof="0" dirty="0">
                <a:ln>
                  <a:noFill/>
                </a:ln>
                <a:solidFill>
                  <a:schemeClr val="tx1"/>
                </a:solidFill>
                <a:effectLst/>
                <a:uLnTx/>
                <a:uFillTx/>
                <a:latin typeface="+mn-lt"/>
                <a:ea typeface="+mn-ea"/>
                <a:cs typeface="+mn-cs"/>
              </a:rPr>
              <a:t>	DISPELLING MYTHS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b="0" i="0" u="none" strike="noStrike" kern="1200" cap="none" spc="0" normalizeH="0" baseline="0" noProof="0" dirty="0">
                <a:ln>
                  <a:noFill/>
                </a:ln>
                <a:solidFill>
                  <a:schemeClr val="tx1"/>
                </a:solidFill>
                <a:effectLst/>
                <a:uLnTx/>
                <a:uFillTx/>
                <a:latin typeface="+mn-lt"/>
                <a:ea typeface="+mn-ea"/>
                <a:cs typeface="+mn-cs"/>
              </a:rPr>
              <a:t>Does not prevent </a:t>
            </a:r>
            <a:r>
              <a:rPr kumimoji="0" lang="en-US" b="0" i="0" u="none" strike="noStrike" kern="1200" cap="none" spc="0" normalizeH="0" baseline="0" noProof="0" dirty="0" err="1">
                <a:ln>
                  <a:noFill/>
                </a:ln>
                <a:solidFill>
                  <a:schemeClr val="tx1"/>
                </a:solidFill>
                <a:effectLst/>
                <a:uLnTx/>
                <a:uFillTx/>
                <a:latin typeface="+mn-lt"/>
                <a:ea typeface="+mn-ea"/>
                <a:cs typeface="+mn-cs"/>
              </a:rPr>
              <a:t>STIs</a:t>
            </a:r>
            <a:r>
              <a:rPr kumimoji="0" lang="en-US" b="0" i="0" u="none" strike="noStrike" kern="1200" cap="none" spc="0" normalizeH="0" baseline="0" noProof="0" dirty="0">
                <a:ln>
                  <a:noFill/>
                </a:ln>
                <a:solidFill>
                  <a:schemeClr val="tx1"/>
                </a:solidFill>
                <a:effectLst/>
                <a:uLnTx/>
                <a:uFillTx/>
                <a:latin typeface="+mn-lt"/>
                <a:ea typeface="+mn-ea"/>
                <a:cs typeface="+mn-cs"/>
              </a:rPr>
              <a:t> or HIV transmission</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a:t>If you are not HIV-infected, your should also take PEP (post-exposure prophylaxis) to prevent getting HIV</a:t>
            </a:r>
            <a:endParaRPr kumimoji="0" lang="en-US"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a:t>Does not cause an abortion</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b="0" i="0" u="none" strike="noStrike" kern="1200" cap="none" spc="0" normalizeH="0" baseline="0" noProof="0" dirty="0">
                <a:ln>
                  <a:noFill/>
                </a:ln>
                <a:solidFill>
                  <a:schemeClr val="tx1"/>
                </a:solidFill>
                <a:effectLst/>
                <a:uLnTx/>
                <a:uFillTx/>
                <a:latin typeface="+mn-lt"/>
                <a:ea typeface="+mn-ea"/>
                <a:cs typeface="+mn-cs"/>
              </a:rPr>
              <a:t>Does</a:t>
            </a:r>
            <a:r>
              <a:rPr kumimoji="0" lang="en-US" b="0" i="0" u="none" strike="noStrike" kern="1200" cap="none" spc="0" normalizeH="0" noProof="0" dirty="0">
                <a:ln>
                  <a:noFill/>
                </a:ln>
                <a:solidFill>
                  <a:schemeClr val="tx1"/>
                </a:solidFill>
                <a:effectLst/>
                <a:uLnTx/>
                <a:uFillTx/>
                <a:latin typeface="+mn-lt"/>
                <a:ea typeface="+mn-ea"/>
                <a:cs typeface="+mn-cs"/>
              </a:rPr>
              <a:t> not cause</a:t>
            </a:r>
            <a:r>
              <a:rPr lang="en-US" dirty="0"/>
              <a:t> birth defects to occur</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a:t>Is not dangerous to a woman’s health</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b="0" i="0" u="none" strike="noStrike" kern="1200" cap="none" spc="0" normalizeH="0" baseline="0" noProof="0" dirty="0">
                <a:ln>
                  <a:noFill/>
                </a:ln>
                <a:solidFill>
                  <a:schemeClr val="tx1"/>
                </a:solidFill>
                <a:effectLst/>
                <a:uLnTx/>
                <a:uFillTx/>
                <a:latin typeface="+mn-lt"/>
                <a:ea typeface="+mn-ea"/>
                <a:cs typeface="+mn-cs"/>
              </a:rPr>
              <a:t>Does not promote</a:t>
            </a:r>
            <a:r>
              <a:rPr kumimoji="0" lang="en-US" b="0" i="0" u="none" strike="noStrike" kern="1200" cap="none" spc="0" normalizeH="0" noProof="0" dirty="0">
                <a:ln>
                  <a:noFill/>
                </a:ln>
                <a:solidFill>
                  <a:schemeClr val="tx1"/>
                </a:solidFill>
                <a:effectLst/>
                <a:uLnTx/>
                <a:uFillTx/>
                <a:latin typeface="+mn-lt"/>
                <a:ea typeface="+mn-ea"/>
                <a:cs typeface="+mn-cs"/>
              </a:rPr>
              <a:t> sexual risk-taking</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baseline="0" dirty="0"/>
              <a:t>Does</a:t>
            </a:r>
            <a:r>
              <a:rPr lang="en-US" dirty="0"/>
              <a:t> not make woman infertile</a:t>
            </a:r>
            <a:endParaRPr kumimoji="0" lang="en-GB"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Accessing contraception</a:t>
            </a:r>
          </a:p>
        </p:txBody>
      </p:sp>
      <p:sp>
        <p:nvSpPr>
          <p:cNvPr id="3" name="Text Placeholder 2"/>
          <p:cNvSpPr>
            <a:spLocks noGrp="1"/>
          </p:cNvSpPr>
          <p:nvPr>
            <p:ph type="body" sz="quarter" idx="10"/>
          </p:nvPr>
        </p:nvSpPr>
        <p:spPr/>
        <p:txBody>
          <a:bodyPr>
            <a:normAutofit fontScale="92500"/>
          </a:bodyPr>
          <a:lstStyle/>
          <a:p>
            <a:r>
              <a:rPr lang="en-US" dirty="0"/>
              <a:t>If you are interested in any of these forms of contraception, please speak with a healthcare provider to learn more</a:t>
            </a:r>
          </a:p>
          <a:p>
            <a:endParaRPr lang="en-US" dirty="0"/>
          </a:p>
          <a:p>
            <a:r>
              <a:rPr lang="en-US" dirty="0"/>
              <a:t>You can find contraception services at:</a:t>
            </a:r>
          </a:p>
          <a:p>
            <a:pPr lvl="2"/>
            <a:r>
              <a:rPr lang="en-US" dirty="0"/>
              <a:t>Government health centers</a:t>
            </a:r>
          </a:p>
          <a:p>
            <a:pPr lvl="2"/>
            <a:r>
              <a:rPr lang="en-US" dirty="0"/>
              <a:t>BLM (</a:t>
            </a:r>
            <a:r>
              <a:rPr lang="en-US" dirty="0" err="1"/>
              <a:t>Banja</a:t>
            </a:r>
            <a:r>
              <a:rPr lang="en-US" dirty="0"/>
              <a:t> La </a:t>
            </a:r>
            <a:r>
              <a:rPr lang="en-US" dirty="0" err="1"/>
              <a:t>Msogolo</a:t>
            </a:r>
            <a:r>
              <a:rPr lang="en-US" dirty="0"/>
              <a:t>)</a:t>
            </a:r>
          </a:p>
          <a:p>
            <a:pPr lvl="2"/>
            <a:r>
              <a:rPr lang="en-US" dirty="0"/>
              <a:t>FPAM (Family Planning Association of Malawi)</a:t>
            </a:r>
          </a:p>
          <a:p>
            <a:pPr lvl="2"/>
            <a:r>
              <a:rPr lang="en-US" dirty="0"/>
              <a:t>PSI (Population Services International)</a:t>
            </a:r>
          </a:p>
          <a:p>
            <a:pPr lvl="2"/>
            <a:r>
              <a:rPr lang="en-US" dirty="0"/>
              <a:t>Private clinics</a:t>
            </a:r>
          </a:p>
          <a:p>
            <a:pPr lvl="2"/>
            <a:r>
              <a:rPr lang="en-US" dirty="0"/>
              <a:t>Some CHAM/CCAP hospitals</a:t>
            </a:r>
          </a:p>
          <a:p>
            <a:pPr lvl="2"/>
            <a:r>
              <a:rPr lang="en-US" dirty="0"/>
              <a:t>Ask at your Teen Club</a:t>
            </a:r>
          </a:p>
          <a:p>
            <a:pPr lvl="2">
              <a:buNone/>
            </a:pPr>
            <a:endParaRPr lang="en-US" dirty="0"/>
          </a:p>
          <a:p>
            <a:r>
              <a:rPr lang="en-US" dirty="0"/>
              <a:t>The choice to use contraception is yours.   You do not need approval from your family or sexual partner.  It is your body, and your right to protect it</a:t>
            </a:r>
          </a:p>
          <a:p>
            <a:pPr lvl="2">
              <a:buNone/>
            </a:pPr>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Sexually Transmitted infections</a:t>
            </a:r>
          </a:p>
        </p:txBody>
      </p:sp>
      <p:sp>
        <p:nvSpPr>
          <p:cNvPr id="3" name="Text Placeholder 2"/>
          <p:cNvSpPr>
            <a:spLocks noGrp="1"/>
          </p:cNvSpPr>
          <p:nvPr>
            <p:ph type="body" sz="quarter" idx="10"/>
          </p:nvPr>
        </p:nvSpPr>
        <p:spPr/>
        <p:txBody>
          <a:bodyPr/>
          <a:lstStyle/>
          <a:p>
            <a:r>
              <a:rPr lang="en-US"/>
              <a:t>The only method of contraception that also protects against sexually transmitted infections (STIs) is CONDOMS</a:t>
            </a:r>
          </a:p>
          <a:p>
            <a:r>
              <a:rPr lang="en-US"/>
              <a:t>Several common STIs include:</a:t>
            </a:r>
          </a:p>
          <a:p>
            <a:pPr lvl="1"/>
            <a:r>
              <a:rPr lang="en-US"/>
              <a:t>Chlamydia</a:t>
            </a:r>
          </a:p>
          <a:p>
            <a:pPr lvl="1"/>
            <a:r>
              <a:rPr lang="en-US"/>
              <a:t>Gonorrhea</a:t>
            </a:r>
          </a:p>
          <a:p>
            <a:pPr lvl="1"/>
            <a:r>
              <a:rPr lang="en-US"/>
              <a:t>Human Papilloma Virus (genital warts)</a:t>
            </a:r>
          </a:p>
          <a:p>
            <a:pPr lvl="1"/>
            <a:r>
              <a:rPr lang="en-US"/>
              <a:t>Syphilis</a:t>
            </a:r>
          </a:p>
          <a:p>
            <a:pPr lvl="1"/>
            <a:r>
              <a:rPr lang="en-US"/>
              <a:t>Herpes</a:t>
            </a:r>
          </a:p>
          <a:p>
            <a:pPr lvl="1"/>
            <a:r>
              <a:rPr lang="en-US"/>
              <a:t>Trichomoniasis</a:t>
            </a:r>
          </a:p>
          <a:p>
            <a:pPr lvl="1"/>
            <a:endParaRPr lang="en-US" dirty="0"/>
          </a:p>
        </p:txBody>
      </p:sp>
      <p:pic>
        <p:nvPicPr>
          <p:cNvPr id="6" name="Picture 5"/>
          <p:cNvPicPr>
            <a:picLocks noChangeAspect="1"/>
          </p:cNvPicPr>
          <p:nvPr/>
        </p:nvPicPr>
        <p:blipFill>
          <a:blip r:embed="rId2"/>
          <a:stretch>
            <a:fillRect/>
          </a:stretch>
        </p:blipFill>
        <p:spPr>
          <a:xfrm>
            <a:off x="304800" y="7239000"/>
            <a:ext cx="1381225" cy="1600200"/>
          </a:xfrm>
          <a:prstGeom prst="rect">
            <a:avLst/>
          </a:prstGeom>
          <a:ln>
            <a:solidFill>
              <a:schemeClr val="tx1"/>
            </a:solidFill>
          </a:ln>
        </p:spPr>
      </p:pic>
      <p:pic>
        <p:nvPicPr>
          <p:cNvPr id="7" name="Picture 6"/>
          <p:cNvPicPr>
            <a:picLocks noChangeAspect="1"/>
          </p:cNvPicPr>
          <p:nvPr/>
        </p:nvPicPr>
        <p:blipFill>
          <a:blip r:embed="rId3"/>
          <a:stretch>
            <a:fillRect/>
          </a:stretch>
        </p:blipFill>
        <p:spPr>
          <a:xfrm>
            <a:off x="1752600" y="7239000"/>
            <a:ext cx="1066800" cy="1584960"/>
          </a:xfrm>
          <a:prstGeom prst="rect">
            <a:avLst/>
          </a:prstGeom>
          <a:ln>
            <a:solidFill>
              <a:schemeClr val="tx1"/>
            </a:solidFill>
          </a:ln>
        </p:spPr>
      </p:pic>
      <p:pic>
        <p:nvPicPr>
          <p:cNvPr id="8" name="Picture 7"/>
          <p:cNvPicPr>
            <a:picLocks noChangeAspect="1"/>
          </p:cNvPicPr>
          <p:nvPr/>
        </p:nvPicPr>
        <p:blipFill>
          <a:blip r:embed="rId4"/>
          <a:stretch>
            <a:fillRect/>
          </a:stretch>
        </p:blipFill>
        <p:spPr>
          <a:xfrm>
            <a:off x="2895600" y="7239000"/>
            <a:ext cx="1776047" cy="1600200"/>
          </a:xfrm>
          <a:prstGeom prst="rect">
            <a:avLst/>
          </a:prstGeom>
          <a:ln>
            <a:solidFill>
              <a:schemeClr val="tx1"/>
            </a:solidFill>
          </a:ln>
        </p:spPr>
      </p:pic>
      <p:pic>
        <p:nvPicPr>
          <p:cNvPr id="9" name="Picture 8"/>
          <p:cNvPicPr>
            <a:picLocks noChangeAspect="1"/>
          </p:cNvPicPr>
          <p:nvPr/>
        </p:nvPicPr>
        <p:blipFill>
          <a:blip r:embed="rId5"/>
          <a:stretch>
            <a:fillRect/>
          </a:stretch>
        </p:blipFill>
        <p:spPr>
          <a:xfrm>
            <a:off x="4800600" y="7239000"/>
            <a:ext cx="1828800" cy="1600200"/>
          </a:xfrm>
          <a:prstGeom prst="rect">
            <a:avLst/>
          </a:prstGeom>
          <a:ln>
            <a:solidFill>
              <a:schemeClr val="tx1"/>
            </a:solidFill>
          </a:ln>
        </p:spPr>
      </p:pic>
      <p:pic>
        <p:nvPicPr>
          <p:cNvPr id="10" name="Picture 9"/>
          <p:cNvPicPr>
            <a:picLocks noChangeAspect="1"/>
          </p:cNvPicPr>
          <p:nvPr/>
        </p:nvPicPr>
        <p:blipFill>
          <a:blip r:embed="rId6"/>
          <a:stretch>
            <a:fillRect/>
          </a:stretch>
        </p:blipFill>
        <p:spPr>
          <a:xfrm>
            <a:off x="228600" y="5486400"/>
            <a:ext cx="6400800" cy="1601553"/>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Sexually Transmitted infections</a:t>
            </a:r>
          </a:p>
        </p:txBody>
      </p:sp>
      <p:sp>
        <p:nvSpPr>
          <p:cNvPr id="3" name="Text Placeholder 2"/>
          <p:cNvSpPr>
            <a:spLocks noGrp="1"/>
          </p:cNvSpPr>
          <p:nvPr>
            <p:ph type="body" sz="quarter" idx="10"/>
          </p:nvPr>
        </p:nvSpPr>
        <p:spPr/>
        <p:txBody>
          <a:bodyPr/>
          <a:lstStyle/>
          <a:p>
            <a:r>
              <a:rPr lang="en-US" dirty="0"/>
              <a:t>Symptoms of </a:t>
            </a:r>
            <a:r>
              <a:rPr lang="en-US" dirty="0" err="1"/>
              <a:t>STIs</a:t>
            </a:r>
            <a:r>
              <a:rPr lang="en-US" dirty="0"/>
              <a:t> can include:</a:t>
            </a:r>
          </a:p>
          <a:p>
            <a:pPr lvl="1"/>
            <a:r>
              <a:rPr lang="en-US" dirty="0"/>
              <a:t>Abdominal pain</a:t>
            </a:r>
          </a:p>
          <a:p>
            <a:pPr lvl="1"/>
            <a:r>
              <a:rPr lang="en-US" dirty="0"/>
              <a:t>Vaginal sores</a:t>
            </a:r>
          </a:p>
          <a:p>
            <a:pPr lvl="1"/>
            <a:r>
              <a:rPr lang="en-US" dirty="0"/>
              <a:t>Abnormal vaginal discharge</a:t>
            </a:r>
          </a:p>
          <a:p>
            <a:pPr lvl="1"/>
            <a:r>
              <a:rPr lang="en-US" dirty="0"/>
              <a:t>Pain during sex</a:t>
            </a:r>
          </a:p>
          <a:p>
            <a:pPr lvl="1"/>
            <a:r>
              <a:rPr lang="en-US" dirty="0"/>
              <a:t>Burning with urination</a:t>
            </a:r>
          </a:p>
          <a:p>
            <a:r>
              <a:rPr lang="en-US" dirty="0"/>
              <a:t>Some </a:t>
            </a:r>
            <a:r>
              <a:rPr lang="en-US" dirty="0" err="1"/>
              <a:t>STIs</a:t>
            </a:r>
            <a:r>
              <a:rPr lang="en-US" dirty="0"/>
              <a:t> can cause no symptoms in women, so it can be difficult to know if you are infected</a:t>
            </a:r>
          </a:p>
          <a:p>
            <a:pPr lvl="1"/>
            <a:endParaRPr lang="en-US" dirty="0"/>
          </a:p>
          <a:p>
            <a:endParaRPr lang="en-US" dirty="0"/>
          </a:p>
        </p:txBody>
      </p:sp>
      <p:pic>
        <p:nvPicPr>
          <p:cNvPr id="4" name="Picture 3"/>
          <p:cNvPicPr>
            <a:picLocks noChangeAspect="1"/>
          </p:cNvPicPr>
          <p:nvPr/>
        </p:nvPicPr>
        <p:blipFill>
          <a:blip r:embed="rId3"/>
          <a:stretch>
            <a:fillRect/>
          </a:stretch>
        </p:blipFill>
        <p:spPr>
          <a:xfrm>
            <a:off x="5105400" y="2286000"/>
            <a:ext cx="1447800" cy="1504700"/>
          </a:xfrm>
          <a:prstGeom prst="rect">
            <a:avLst/>
          </a:prstGeom>
          <a:ln>
            <a:noFill/>
          </a:ln>
        </p:spPr>
      </p:pic>
      <p:pic>
        <p:nvPicPr>
          <p:cNvPr id="5" name="Picture 4"/>
          <p:cNvPicPr>
            <a:picLocks noChangeAspect="1"/>
          </p:cNvPicPr>
          <p:nvPr/>
        </p:nvPicPr>
        <p:blipFill>
          <a:blip r:embed="rId4"/>
          <a:stretch>
            <a:fillRect/>
          </a:stretch>
        </p:blipFill>
        <p:spPr>
          <a:xfrm>
            <a:off x="5257800" y="914400"/>
            <a:ext cx="1300480" cy="1219200"/>
          </a:xfrm>
          <a:prstGeom prst="rect">
            <a:avLst/>
          </a:prstGeom>
          <a:ln>
            <a:noFill/>
          </a:ln>
        </p:spPr>
      </p:pic>
      <p:pic>
        <p:nvPicPr>
          <p:cNvPr id="6" name="Picture 5"/>
          <p:cNvPicPr>
            <a:picLocks noChangeAspect="1"/>
          </p:cNvPicPr>
          <p:nvPr/>
        </p:nvPicPr>
        <p:blipFill>
          <a:blip r:embed="rId5"/>
          <a:stretch>
            <a:fillRect/>
          </a:stretch>
        </p:blipFill>
        <p:spPr>
          <a:xfrm>
            <a:off x="4724400" y="5638800"/>
            <a:ext cx="1860838" cy="2743200"/>
          </a:xfrm>
          <a:prstGeom prst="rect">
            <a:avLst/>
          </a:prstGeom>
          <a:ln>
            <a:noFill/>
          </a:ln>
        </p:spPr>
      </p:pic>
      <p:pic>
        <p:nvPicPr>
          <p:cNvPr id="7" name="Picture 6"/>
          <p:cNvPicPr>
            <a:picLocks noChangeAspect="1"/>
          </p:cNvPicPr>
          <p:nvPr/>
        </p:nvPicPr>
        <p:blipFill>
          <a:blip r:embed="rId6"/>
          <a:stretch>
            <a:fillRect/>
          </a:stretch>
        </p:blipFill>
        <p:spPr>
          <a:xfrm>
            <a:off x="2286000" y="6096000"/>
            <a:ext cx="2286000" cy="2081959"/>
          </a:xfrm>
          <a:prstGeom prst="rect">
            <a:avLst/>
          </a:prstGeom>
          <a:ln>
            <a:noFill/>
          </a:ln>
        </p:spPr>
      </p:pic>
      <p:pic>
        <p:nvPicPr>
          <p:cNvPr id="8" name="Picture 7"/>
          <p:cNvPicPr>
            <a:picLocks noChangeAspect="1"/>
          </p:cNvPicPr>
          <p:nvPr/>
        </p:nvPicPr>
        <p:blipFill>
          <a:blip r:embed="rId7"/>
          <a:stretch>
            <a:fillRect/>
          </a:stretch>
        </p:blipFill>
        <p:spPr>
          <a:xfrm>
            <a:off x="304800" y="5638800"/>
            <a:ext cx="1810956" cy="2895600"/>
          </a:xfrm>
          <a:prstGeom prst="rect">
            <a:avLst/>
          </a:prstGeom>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Sexually transmitted infections</a:t>
            </a:r>
          </a:p>
        </p:txBody>
      </p:sp>
      <p:sp>
        <p:nvSpPr>
          <p:cNvPr id="3" name="Text Placeholder 2"/>
          <p:cNvSpPr>
            <a:spLocks noGrp="1"/>
          </p:cNvSpPr>
          <p:nvPr>
            <p:ph type="body" sz="quarter" idx="10"/>
          </p:nvPr>
        </p:nvSpPr>
        <p:spPr/>
        <p:txBody>
          <a:bodyPr/>
          <a:lstStyle/>
          <a:p>
            <a:r>
              <a:rPr lang="en-US" dirty="0"/>
              <a:t>If you are having symptoms of an STI, see a healthcare provider immediately.  Some </a:t>
            </a:r>
            <a:r>
              <a:rPr lang="en-US" dirty="0" err="1"/>
              <a:t>STIs</a:t>
            </a:r>
            <a:r>
              <a:rPr lang="en-US" dirty="0"/>
              <a:t> can be cured with antibiotics, while others cannot be cured and may recur</a:t>
            </a:r>
          </a:p>
          <a:p>
            <a:r>
              <a:rPr lang="en-US" dirty="0"/>
              <a:t>It is important to prevent </a:t>
            </a:r>
            <a:r>
              <a:rPr lang="en-US" dirty="0" err="1"/>
              <a:t>STIs</a:t>
            </a:r>
            <a:r>
              <a:rPr lang="en-US" dirty="0"/>
              <a:t> or treat them as soon as possible, as some </a:t>
            </a:r>
            <a:r>
              <a:rPr lang="en-US" dirty="0" err="1"/>
              <a:t>STIs</a:t>
            </a:r>
            <a:r>
              <a:rPr lang="en-US" dirty="0"/>
              <a:t> can cause scarring of the uterus or fallopian tubes, which can cause infertility (inability to have a baby)</a:t>
            </a:r>
          </a:p>
          <a:p>
            <a:r>
              <a:rPr lang="en-US" dirty="0"/>
              <a:t>To protect yourself against </a:t>
            </a:r>
            <a:r>
              <a:rPr lang="en-US" dirty="0" err="1"/>
              <a:t>STIs</a:t>
            </a:r>
            <a:r>
              <a:rPr lang="en-US" dirty="0"/>
              <a:t> and pregnancy, it is important to always use dual method contraception</a:t>
            </a:r>
          </a:p>
        </p:txBody>
      </p:sp>
      <p:pic>
        <p:nvPicPr>
          <p:cNvPr id="4" name="Picture 3"/>
          <p:cNvPicPr>
            <a:picLocks noChangeAspect="1"/>
          </p:cNvPicPr>
          <p:nvPr/>
        </p:nvPicPr>
        <p:blipFill>
          <a:blip r:embed="rId2"/>
          <a:stretch>
            <a:fillRect/>
          </a:stretch>
        </p:blipFill>
        <p:spPr>
          <a:xfrm>
            <a:off x="1905000" y="5867400"/>
            <a:ext cx="2730311" cy="2977713"/>
          </a:xfrm>
          <a:prstGeom prst="rect">
            <a:avLst/>
          </a:prstGeom>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ABORTIONS</a:t>
            </a:r>
          </a:p>
        </p:txBody>
      </p:sp>
      <p:sp>
        <p:nvSpPr>
          <p:cNvPr id="3" name="Text Placeholder 2"/>
          <p:cNvSpPr>
            <a:spLocks noGrp="1"/>
          </p:cNvSpPr>
          <p:nvPr>
            <p:ph type="body" sz="quarter" idx="10"/>
          </p:nvPr>
        </p:nvSpPr>
        <p:spPr/>
        <p:txBody>
          <a:bodyPr/>
          <a:lstStyle/>
          <a:p>
            <a:r>
              <a:rPr lang="en-US" dirty="0"/>
              <a:t>Abortions are currently illegal in Malawi</a:t>
            </a:r>
          </a:p>
          <a:p>
            <a:r>
              <a:rPr lang="en-US" dirty="0"/>
              <a:t>However, many young women in Malawi still find people to perform abortions</a:t>
            </a:r>
          </a:p>
          <a:p>
            <a:r>
              <a:rPr lang="en-US" dirty="0"/>
              <a:t>Most of these abortions are not done by trained professionals and can result in the following:</a:t>
            </a:r>
          </a:p>
          <a:p>
            <a:pPr lvl="1"/>
            <a:r>
              <a:rPr lang="en-US" dirty="0"/>
              <a:t>Infection</a:t>
            </a:r>
          </a:p>
          <a:p>
            <a:pPr lvl="1"/>
            <a:r>
              <a:rPr lang="en-US" dirty="0"/>
              <a:t>Infertility</a:t>
            </a:r>
          </a:p>
          <a:p>
            <a:pPr lvl="1"/>
            <a:r>
              <a:rPr lang="en-US" dirty="0"/>
              <a:t>Bleeding and anemia</a:t>
            </a:r>
          </a:p>
          <a:p>
            <a:pPr lvl="1"/>
            <a:r>
              <a:rPr lang="en-US" dirty="0"/>
              <a:t>Death</a:t>
            </a:r>
          </a:p>
        </p:txBody>
      </p:sp>
      <p:pic>
        <p:nvPicPr>
          <p:cNvPr id="5" name="Picture 4"/>
          <p:cNvPicPr>
            <a:picLocks noChangeAspect="1"/>
          </p:cNvPicPr>
          <p:nvPr/>
        </p:nvPicPr>
        <p:blipFill>
          <a:blip r:embed="rId2"/>
          <a:stretch>
            <a:fillRect/>
          </a:stretch>
        </p:blipFill>
        <p:spPr>
          <a:xfrm>
            <a:off x="1447800" y="5410200"/>
            <a:ext cx="3962400" cy="3467888"/>
          </a:xfrm>
          <a:prstGeom prst="rect">
            <a:avLst/>
          </a:prstGeom>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HEALTHY, HAPPY women</a:t>
            </a:r>
          </a:p>
        </p:txBody>
      </p:sp>
      <p:sp>
        <p:nvSpPr>
          <p:cNvPr id="3" name="Text Placeholder 2"/>
          <p:cNvSpPr>
            <a:spLocks noGrp="1"/>
          </p:cNvSpPr>
          <p:nvPr>
            <p:ph type="body" sz="quarter" idx="10"/>
          </p:nvPr>
        </p:nvSpPr>
        <p:spPr/>
        <p:txBody>
          <a:bodyPr/>
          <a:lstStyle/>
          <a:p>
            <a:r>
              <a:rPr lang="en-US" dirty="0"/>
              <a:t>Abstinence is the best way to protect yourself from </a:t>
            </a:r>
            <a:r>
              <a:rPr lang="en-US" dirty="0" err="1"/>
              <a:t>STIs</a:t>
            </a:r>
            <a:r>
              <a:rPr lang="en-US" dirty="0"/>
              <a:t>, HIV transmission and pregnancy</a:t>
            </a:r>
          </a:p>
          <a:p>
            <a:r>
              <a:rPr lang="en-US" dirty="0"/>
              <a:t>If you do decide to become sexually active, always use contraception</a:t>
            </a:r>
          </a:p>
          <a:p>
            <a:r>
              <a:rPr lang="en-US" dirty="0"/>
              <a:t>If you use contraception properly, you can prevent transmission of </a:t>
            </a:r>
            <a:r>
              <a:rPr lang="en-US" dirty="0" err="1"/>
              <a:t>STIs</a:t>
            </a:r>
            <a:r>
              <a:rPr lang="en-US" dirty="0"/>
              <a:t> and HIV </a:t>
            </a:r>
          </a:p>
          <a:p>
            <a:r>
              <a:rPr lang="en-US" dirty="0"/>
              <a:t>Using contraception also helps you be able to delay getting pregnant until you and your partner are ready, and your body is ready to carry and deliver a baby safely</a:t>
            </a:r>
          </a:p>
        </p:txBody>
      </p:sp>
      <p:pic>
        <p:nvPicPr>
          <p:cNvPr id="5" name="Picture 4"/>
          <p:cNvPicPr>
            <a:picLocks noChangeAspect="1"/>
          </p:cNvPicPr>
          <p:nvPr/>
        </p:nvPicPr>
        <p:blipFill>
          <a:blip r:embed="rId2"/>
          <a:stretch>
            <a:fillRect/>
          </a:stretch>
        </p:blipFill>
        <p:spPr>
          <a:xfrm>
            <a:off x="1143000" y="5562600"/>
            <a:ext cx="4724400" cy="3338332"/>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Acknowledgments</a:t>
            </a:r>
          </a:p>
        </p:txBody>
      </p:sp>
      <p:sp>
        <p:nvSpPr>
          <p:cNvPr id="3" name="Text Placeholder 2"/>
          <p:cNvSpPr>
            <a:spLocks noGrp="1"/>
          </p:cNvSpPr>
          <p:nvPr>
            <p:ph type="body" sz="quarter" idx="10"/>
          </p:nvPr>
        </p:nvSpPr>
        <p:spPr>
          <a:xfrm>
            <a:off x="609600" y="1447800"/>
            <a:ext cx="5857875" cy="6929437"/>
          </a:xfrm>
        </p:spPr>
        <p:txBody>
          <a:bodyPr>
            <a:normAutofit fontScale="92500" lnSpcReduction="10000"/>
          </a:bodyPr>
          <a:lstStyle/>
          <a:p>
            <a:pPr>
              <a:buNone/>
            </a:pPr>
            <a:r>
              <a:rPr lang="en-US" dirty="0"/>
              <a:t>©2015 Baylor College of Medicine Abbott Fund Children’s Clinical Centre of Excellence Malawi, Lilongwe, Malawi</a:t>
            </a:r>
          </a:p>
          <a:p>
            <a:pPr>
              <a:buNone/>
            </a:pPr>
            <a:endParaRPr lang="en-US" dirty="0"/>
          </a:p>
          <a:p>
            <a:r>
              <a:rPr lang="en-US" sz="1600" dirty="0"/>
              <a:t>Illustrator: Rogers </a:t>
            </a:r>
            <a:r>
              <a:rPr lang="en-US" sz="1600" dirty="0" err="1"/>
              <a:t>Chilemba</a:t>
            </a:r>
            <a:endParaRPr lang="en-US" sz="1600" dirty="0"/>
          </a:p>
          <a:p>
            <a:r>
              <a:rPr lang="en-US" sz="1600" dirty="0"/>
              <a:t>Creators:</a:t>
            </a:r>
          </a:p>
          <a:p>
            <a:pPr lvl="1"/>
            <a:r>
              <a:rPr lang="en-US" sz="1600" dirty="0"/>
              <a:t>Susan Hrapcak, MD</a:t>
            </a:r>
          </a:p>
          <a:p>
            <a:pPr lvl="1"/>
            <a:r>
              <a:rPr lang="en-US" sz="1600" dirty="0"/>
              <a:t>Susan </a:t>
            </a:r>
            <a:r>
              <a:rPr lang="en-US" sz="1600" dirty="0" err="1"/>
              <a:t>Raine</a:t>
            </a:r>
            <a:r>
              <a:rPr lang="en-US" sz="1600" dirty="0"/>
              <a:t>, MD/JD</a:t>
            </a:r>
          </a:p>
          <a:p>
            <a:pPr lvl="1"/>
            <a:r>
              <a:rPr lang="en-US" sz="1600" dirty="0"/>
              <a:t>Allyson </a:t>
            </a:r>
            <a:r>
              <a:rPr lang="en-US" sz="1600" dirty="0" err="1"/>
              <a:t>McKenney</a:t>
            </a:r>
            <a:r>
              <a:rPr lang="en-US" sz="1600" dirty="0"/>
              <a:t>, MD</a:t>
            </a:r>
          </a:p>
          <a:p>
            <a:r>
              <a:rPr lang="en-US" sz="1600" dirty="0"/>
              <a:t>Contributors/Translators:</a:t>
            </a:r>
          </a:p>
          <a:p>
            <a:pPr lvl="1"/>
            <a:r>
              <a:rPr lang="en-US" sz="1600" dirty="0"/>
              <a:t>Peter </a:t>
            </a:r>
            <a:r>
              <a:rPr lang="en-US" sz="1600" dirty="0" err="1"/>
              <a:t>Kazembe</a:t>
            </a:r>
            <a:endParaRPr lang="en-US" sz="1600" dirty="0"/>
          </a:p>
          <a:p>
            <a:pPr lvl="1"/>
            <a:r>
              <a:rPr lang="en-US" sz="1600" dirty="0"/>
              <a:t>Anne </a:t>
            </a:r>
            <a:r>
              <a:rPr lang="en-US" sz="1600" dirty="0" err="1"/>
              <a:t>Kantepa</a:t>
            </a:r>
            <a:endParaRPr lang="en-US" sz="1600" dirty="0"/>
          </a:p>
          <a:p>
            <a:pPr lvl="1"/>
            <a:r>
              <a:rPr lang="en-US" sz="1600" dirty="0"/>
              <a:t>Princess </a:t>
            </a:r>
            <a:r>
              <a:rPr lang="en-US" sz="1600" dirty="0" err="1"/>
              <a:t>Munthali</a:t>
            </a:r>
            <a:endParaRPr lang="en-US" sz="1600" dirty="0"/>
          </a:p>
          <a:p>
            <a:pPr lvl="1"/>
            <a:r>
              <a:rPr lang="en-US" sz="1600" dirty="0"/>
              <a:t>Virginia </a:t>
            </a:r>
            <a:r>
              <a:rPr lang="en-US" sz="1600" dirty="0" err="1"/>
              <a:t>Chopi</a:t>
            </a:r>
            <a:endParaRPr lang="en-US" sz="1600" dirty="0"/>
          </a:p>
          <a:p>
            <a:pPr lvl="1"/>
            <a:r>
              <a:rPr lang="en-US" sz="1600" dirty="0" err="1"/>
              <a:t>Mathilda</a:t>
            </a:r>
            <a:r>
              <a:rPr lang="en-US" sz="1600" dirty="0"/>
              <a:t> </a:t>
            </a:r>
            <a:r>
              <a:rPr lang="en-US" sz="1600" dirty="0" err="1"/>
              <a:t>Mwkatula</a:t>
            </a:r>
            <a:endParaRPr lang="en-US" sz="1600" dirty="0"/>
          </a:p>
          <a:p>
            <a:pPr lvl="1"/>
            <a:r>
              <a:rPr lang="en-US" sz="1600" dirty="0" err="1"/>
              <a:t>Imran</a:t>
            </a:r>
            <a:r>
              <a:rPr lang="en-US" sz="1600" dirty="0"/>
              <a:t> </a:t>
            </a:r>
            <a:r>
              <a:rPr lang="en-US" sz="1600" dirty="0" err="1"/>
              <a:t>Kachingwe</a:t>
            </a:r>
            <a:endParaRPr lang="en-US" sz="1600" dirty="0"/>
          </a:p>
          <a:p>
            <a:pPr lvl="1"/>
            <a:r>
              <a:rPr lang="en-US" sz="1600" dirty="0"/>
              <a:t>Cathy </a:t>
            </a:r>
            <a:r>
              <a:rPr lang="en-US" sz="1600" dirty="0" err="1"/>
              <a:t>Chirambo</a:t>
            </a:r>
            <a:endParaRPr lang="en-US" sz="1600" dirty="0"/>
          </a:p>
          <a:p>
            <a:pPr lvl="1"/>
            <a:r>
              <a:rPr lang="en-US" sz="1600" dirty="0"/>
              <a:t>William </a:t>
            </a:r>
            <a:r>
              <a:rPr lang="en-US" sz="1600" dirty="0" err="1"/>
              <a:t>Phakati</a:t>
            </a:r>
            <a:endParaRPr lang="en-US" sz="1600" dirty="0"/>
          </a:p>
          <a:p>
            <a:pPr lvl="1"/>
            <a:r>
              <a:rPr lang="en-US" sz="1600" dirty="0" err="1"/>
              <a:t>Makhumbo</a:t>
            </a:r>
            <a:r>
              <a:rPr lang="en-US" sz="1600" dirty="0"/>
              <a:t> </a:t>
            </a:r>
            <a:r>
              <a:rPr lang="en-US" sz="1600" dirty="0" err="1"/>
              <a:t>Bwanali</a:t>
            </a:r>
            <a:endParaRPr lang="en-US" sz="1600" dirty="0"/>
          </a:p>
          <a:p>
            <a:pPr lvl="1"/>
            <a:r>
              <a:rPr lang="en-US" sz="1600" dirty="0"/>
              <a:t>Princess </a:t>
            </a:r>
            <a:r>
              <a:rPr lang="en-US" sz="1600" dirty="0" err="1"/>
              <a:t>Nyirenda</a:t>
            </a:r>
            <a:endParaRPr lang="en-US" sz="1600" dirty="0"/>
          </a:p>
          <a:p>
            <a:pPr lvl="1"/>
            <a:r>
              <a:rPr lang="en-US" sz="1600" dirty="0" err="1"/>
              <a:t>Symon</a:t>
            </a:r>
            <a:r>
              <a:rPr lang="en-US" sz="1600" dirty="0"/>
              <a:t> </a:t>
            </a:r>
            <a:r>
              <a:rPr lang="en-US" sz="1600" dirty="0" err="1"/>
              <a:t>Mtambo</a:t>
            </a:r>
            <a:endParaRPr lang="en-US" sz="1600" dirty="0"/>
          </a:p>
          <a:p>
            <a:pPr lvl="1"/>
            <a:r>
              <a:rPr lang="en-US" sz="1600" dirty="0"/>
              <a:t>Rachael </a:t>
            </a:r>
            <a:r>
              <a:rPr lang="en-US" sz="1600" dirty="0" err="1"/>
              <a:t>Harawa</a:t>
            </a:r>
            <a:endParaRPr lang="en-US" sz="1600" dirty="0"/>
          </a:p>
          <a:p>
            <a:pPr lvl="1"/>
            <a:r>
              <a:rPr lang="en-US" sz="1600" dirty="0" err="1"/>
              <a:t>Gracian</a:t>
            </a:r>
            <a:r>
              <a:rPr lang="en-US" sz="1600" dirty="0"/>
              <a:t> </a:t>
            </a:r>
            <a:r>
              <a:rPr lang="en-US" sz="1600" dirty="0" err="1"/>
              <a:t>Chimseu</a:t>
            </a:r>
            <a:endParaRPr lang="en-US" sz="1600" dirty="0"/>
          </a:p>
          <a:p>
            <a:endParaRPr lang="en-US" sz="1600" dirty="0"/>
          </a:p>
          <a:p>
            <a:r>
              <a:rPr lang="en-US" sz="1946" dirty="0"/>
              <a:t>A special thanks to our patients for their valuable input</a:t>
            </a:r>
          </a:p>
        </p:txBody>
      </p:sp>
      <p:pic>
        <p:nvPicPr>
          <p:cNvPr id="4" name="Picture 3"/>
          <p:cNvPicPr>
            <a:picLocks noChangeAspect="1"/>
          </p:cNvPicPr>
          <p:nvPr/>
        </p:nvPicPr>
        <p:blipFill>
          <a:blip r:embed="rId2"/>
          <a:stretch>
            <a:fillRect/>
          </a:stretch>
        </p:blipFill>
        <p:spPr>
          <a:xfrm>
            <a:off x="4572000" y="4343400"/>
            <a:ext cx="1760495" cy="1168400"/>
          </a:xfrm>
          <a:prstGeom prst="rect">
            <a:avLst/>
          </a:prstGeom>
        </p:spPr>
      </p:pic>
      <p:pic>
        <p:nvPicPr>
          <p:cNvPr id="6" name="Picture 5"/>
          <p:cNvPicPr>
            <a:picLocks noChangeAspect="1"/>
          </p:cNvPicPr>
          <p:nvPr/>
        </p:nvPicPr>
        <p:blipFill>
          <a:blip r:embed="rId3"/>
          <a:stretch>
            <a:fillRect/>
          </a:stretch>
        </p:blipFill>
        <p:spPr>
          <a:xfrm>
            <a:off x="4267200" y="5638800"/>
            <a:ext cx="2133600" cy="462612"/>
          </a:xfrm>
          <a:prstGeom prst="rect">
            <a:avLst/>
          </a:prstGeom>
        </p:spPr>
      </p:pic>
      <p:pic>
        <p:nvPicPr>
          <p:cNvPr id="7" name="Picture 6"/>
          <p:cNvPicPr>
            <a:picLocks noChangeAspect="1"/>
          </p:cNvPicPr>
          <p:nvPr/>
        </p:nvPicPr>
        <p:blipFill>
          <a:blip r:embed="rId4"/>
          <a:stretch>
            <a:fillRect/>
          </a:stretch>
        </p:blipFill>
        <p:spPr>
          <a:xfrm>
            <a:off x="4648200" y="2895600"/>
            <a:ext cx="1371600" cy="149286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Menstruation</a:t>
            </a:r>
          </a:p>
        </p:txBody>
      </p:sp>
      <p:sp>
        <p:nvSpPr>
          <p:cNvPr id="3" name="Text Placeholder 2"/>
          <p:cNvSpPr>
            <a:spLocks noGrp="1"/>
          </p:cNvSpPr>
          <p:nvPr>
            <p:ph type="body" sz="quarter" idx="10"/>
          </p:nvPr>
        </p:nvSpPr>
        <p:spPr/>
        <p:txBody>
          <a:bodyPr/>
          <a:lstStyle/>
          <a:p>
            <a:r>
              <a:rPr lang="en-US" dirty="0"/>
              <a:t>If the egg does not encounter any sperm, the uterus will shed the egg and the inner lining of the uterus.  This bleeding and occasional clots is what is called menses, or your period</a:t>
            </a:r>
          </a:p>
          <a:p>
            <a:r>
              <a:rPr lang="en-US" dirty="0"/>
              <a:t>Most females will release an egg and bleed every month (every 4 weeks)</a:t>
            </a:r>
          </a:p>
          <a:p>
            <a:r>
              <a:rPr lang="en-US" dirty="0"/>
              <a:t>However, adolescents often have irregular cycles for the first few years.  Some girls bleed every 2-3 weeks, while others may bleed only 3-5 times a year</a:t>
            </a:r>
          </a:p>
          <a:p>
            <a:pPr>
              <a:buNone/>
            </a:pPr>
            <a:endParaRPr lang="en-US" dirty="0"/>
          </a:p>
        </p:txBody>
      </p:sp>
      <p:pic>
        <p:nvPicPr>
          <p:cNvPr id="4" name="Picture 3"/>
          <p:cNvPicPr>
            <a:picLocks noChangeAspect="1"/>
          </p:cNvPicPr>
          <p:nvPr/>
        </p:nvPicPr>
        <p:blipFill>
          <a:blip r:embed="rId2"/>
          <a:stretch>
            <a:fillRect/>
          </a:stretch>
        </p:blipFill>
        <p:spPr>
          <a:xfrm>
            <a:off x="457200" y="5410200"/>
            <a:ext cx="5791200" cy="3425002"/>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Menstruation</a:t>
            </a:r>
          </a:p>
        </p:txBody>
      </p:sp>
      <p:sp>
        <p:nvSpPr>
          <p:cNvPr id="3" name="Text Placeholder 2"/>
          <p:cNvSpPr>
            <a:spLocks noGrp="1"/>
          </p:cNvSpPr>
          <p:nvPr>
            <p:ph type="body" sz="quarter" idx="10"/>
          </p:nvPr>
        </p:nvSpPr>
        <p:spPr/>
        <p:txBody>
          <a:bodyPr/>
          <a:lstStyle/>
          <a:p>
            <a:r>
              <a:rPr lang="en-US" dirty="0"/>
              <a:t>Right before or during menstruation, you can have significant abdominal cramping, nausea/vomiting backache, and become very emotional</a:t>
            </a:r>
          </a:p>
          <a:p>
            <a:r>
              <a:rPr lang="en-US" dirty="0"/>
              <a:t>If you are having cramps or backache, you can take </a:t>
            </a:r>
            <a:r>
              <a:rPr lang="en-US" dirty="0" err="1"/>
              <a:t>brufen</a:t>
            </a:r>
            <a:r>
              <a:rPr lang="en-US" dirty="0"/>
              <a:t> </a:t>
            </a:r>
          </a:p>
          <a:p>
            <a:r>
              <a:rPr lang="en-US" dirty="0"/>
              <a:t>If you are not having regular menstrual cycles, please talk to a healthcare provider</a:t>
            </a:r>
          </a:p>
          <a:p>
            <a:r>
              <a:rPr lang="en-US" dirty="0"/>
              <a:t>If you are bleeding too often or for too many days (7-10 days), you may be losing too much blood and may need a medication to help decrease the bleeding</a:t>
            </a:r>
          </a:p>
          <a:p>
            <a:endParaRPr lang="en-US" dirty="0"/>
          </a:p>
        </p:txBody>
      </p:sp>
      <p:pic>
        <p:nvPicPr>
          <p:cNvPr id="4" name="Picture 3"/>
          <p:cNvPicPr>
            <a:picLocks noChangeAspect="1"/>
          </p:cNvPicPr>
          <p:nvPr/>
        </p:nvPicPr>
        <p:blipFill>
          <a:blip r:embed="rId3"/>
          <a:stretch>
            <a:fillRect/>
          </a:stretch>
        </p:blipFill>
        <p:spPr>
          <a:xfrm>
            <a:off x="609600" y="6400800"/>
            <a:ext cx="1314006" cy="2101011"/>
          </a:xfrm>
          <a:prstGeom prst="rect">
            <a:avLst/>
          </a:prstGeom>
        </p:spPr>
      </p:pic>
      <p:pic>
        <p:nvPicPr>
          <p:cNvPr id="5" name="Picture 4"/>
          <p:cNvPicPr>
            <a:picLocks noChangeAspect="1"/>
          </p:cNvPicPr>
          <p:nvPr/>
        </p:nvPicPr>
        <p:blipFill>
          <a:blip r:embed="rId4"/>
          <a:stretch>
            <a:fillRect/>
          </a:stretch>
        </p:blipFill>
        <p:spPr>
          <a:xfrm>
            <a:off x="2438400" y="6324600"/>
            <a:ext cx="1579556" cy="2097724"/>
          </a:xfrm>
          <a:prstGeom prst="rect">
            <a:avLst/>
          </a:prstGeom>
        </p:spPr>
      </p:pic>
      <p:pic>
        <p:nvPicPr>
          <p:cNvPr id="6" name="Picture 5"/>
          <p:cNvPicPr>
            <a:picLocks noChangeAspect="1"/>
          </p:cNvPicPr>
          <p:nvPr/>
        </p:nvPicPr>
        <p:blipFill>
          <a:blip r:embed="rId5"/>
          <a:stretch>
            <a:fillRect/>
          </a:stretch>
        </p:blipFill>
        <p:spPr>
          <a:xfrm>
            <a:off x="4191000" y="6096000"/>
            <a:ext cx="1978758" cy="24384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MALE reproductive system</a:t>
            </a:r>
          </a:p>
        </p:txBody>
      </p:sp>
      <p:sp>
        <p:nvSpPr>
          <p:cNvPr id="3" name="Text Placeholder 2"/>
          <p:cNvSpPr>
            <a:spLocks noGrp="1"/>
          </p:cNvSpPr>
          <p:nvPr>
            <p:ph type="body" sz="quarter" idx="10"/>
          </p:nvPr>
        </p:nvSpPr>
        <p:spPr/>
        <p:txBody>
          <a:bodyPr/>
          <a:lstStyle/>
          <a:p>
            <a:r>
              <a:rPr lang="en-US" dirty="0"/>
              <a:t>Males develop sperm in their testes (testicle)</a:t>
            </a:r>
          </a:p>
          <a:p>
            <a:r>
              <a:rPr lang="en-US" dirty="0"/>
              <a:t>As the sperm travels to the penis, other fluids are added to form semen from other male organs such as seminal vesicles</a:t>
            </a:r>
          </a:p>
          <a:p>
            <a:r>
              <a:rPr lang="en-US" dirty="0"/>
              <a:t>During ejaculation, semen containing sperm travels through and is released through the urethra, the same tube that urine is released</a:t>
            </a:r>
          </a:p>
        </p:txBody>
      </p:sp>
      <p:pic>
        <p:nvPicPr>
          <p:cNvPr id="5" name="Picture 4"/>
          <p:cNvPicPr>
            <a:picLocks noChangeAspect="1"/>
          </p:cNvPicPr>
          <p:nvPr/>
        </p:nvPicPr>
        <p:blipFill>
          <a:blip r:embed="rId2"/>
          <a:stretch>
            <a:fillRect/>
          </a:stretch>
        </p:blipFill>
        <p:spPr>
          <a:xfrm>
            <a:off x="990600" y="5143500"/>
            <a:ext cx="4826000" cy="40005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Decision-making</a:t>
            </a:r>
          </a:p>
        </p:txBody>
      </p:sp>
      <p:sp>
        <p:nvSpPr>
          <p:cNvPr id="3" name="Text Placeholder 2"/>
          <p:cNvSpPr>
            <a:spLocks noGrp="1"/>
          </p:cNvSpPr>
          <p:nvPr>
            <p:ph type="body" sz="quarter" idx="10"/>
          </p:nvPr>
        </p:nvSpPr>
        <p:spPr/>
        <p:txBody>
          <a:bodyPr>
            <a:normAutofit/>
          </a:bodyPr>
          <a:lstStyle/>
          <a:p>
            <a:r>
              <a:rPr lang="en-US" sz="2000" dirty="0"/>
              <a:t>Each couple has to decide for themselves whether they are ready to have sex.  No one has the right to force you to have sex ever</a:t>
            </a:r>
          </a:p>
          <a:p>
            <a:pPr lvl="0"/>
            <a:r>
              <a:rPr lang="en-US" sz="2000" dirty="0"/>
              <a:t>The decision to have sex has many consequences, including possible pregnancy,  </a:t>
            </a:r>
            <a:r>
              <a:rPr lang="en-US" sz="2000" dirty="0" err="1"/>
              <a:t>STIs</a:t>
            </a:r>
            <a:r>
              <a:rPr lang="en-US" sz="2000" dirty="0"/>
              <a:t>, and transmission or re-infection with HIV or resistant HIV. </a:t>
            </a:r>
          </a:p>
          <a:p>
            <a:pPr lvl="0"/>
            <a:r>
              <a:rPr lang="en-US" sz="2000" dirty="0"/>
              <a:t>Talk with your partner about what you will do if you fall pregnant, get an STI, etc.</a:t>
            </a:r>
          </a:p>
          <a:p>
            <a:r>
              <a:rPr lang="en-US" sz="2000" dirty="0"/>
              <a:t>How would these consequences affect you and align with your life goals?</a:t>
            </a:r>
          </a:p>
          <a:p>
            <a:r>
              <a:rPr lang="en-US" sz="2000" dirty="0"/>
              <a:t>Abstinence is the best way to protect yourself from STI and pregnancy.</a:t>
            </a:r>
          </a:p>
          <a:p>
            <a:pPr lvl="0"/>
            <a:r>
              <a:rPr lang="en-US" sz="2000" dirty="0"/>
              <a:t>You should talk about HIV status of you and your partner.  If you don’t feel comfortable talking with this person about your HIV status, are you sure you want to have sex with them?</a:t>
            </a:r>
          </a:p>
          <a:p>
            <a:endParaRPr lang="en-US" dirty="0"/>
          </a:p>
          <a:p>
            <a:pPr lvl="0"/>
            <a:endParaRPr lang="en-US" dirty="0"/>
          </a:p>
          <a:p>
            <a:endParaRPr lang="en-US" dirty="0"/>
          </a:p>
        </p:txBody>
      </p:sp>
      <p:pic>
        <p:nvPicPr>
          <p:cNvPr id="4" name="Picture 3"/>
          <p:cNvPicPr>
            <a:picLocks noChangeAspect="1"/>
          </p:cNvPicPr>
          <p:nvPr/>
        </p:nvPicPr>
        <p:blipFill>
          <a:blip r:embed="rId2"/>
          <a:stretch>
            <a:fillRect/>
          </a:stretch>
        </p:blipFill>
        <p:spPr>
          <a:xfrm>
            <a:off x="1905000" y="6629400"/>
            <a:ext cx="3138933" cy="2245653"/>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Basics of sex</a:t>
            </a:r>
          </a:p>
        </p:txBody>
      </p:sp>
      <p:sp>
        <p:nvSpPr>
          <p:cNvPr id="3" name="Text Placeholder 2"/>
          <p:cNvSpPr>
            <a:spLocks noGrp="1"/>
          </p:cNvSpPr>
          <p:nvPr>
            <p:ph type="body" sz="quarter" idx="10"/>
          </p:nvPr>
        </p:nvSpPr>
        <p:spPr/>
        <p:txBody>
          <a:bodyPr/>
          <a:lstStyle/>
          <a:p>
            <a:r>
              <a:rPr lang="en-US" dirty="0"/>
              <a:t>Sex can refer to gender (male or female)</a:t>
            </a:r>
          </a:p>
          <a:p>
            <a:r>
              <a:rPr lang="en-US" dirty="0"/>
              <a:t>Sex is also an act between 2 people where their genitals come into contact with either the other person’s genitals (vaginal sex), anus (anal sex) or mouth (oral sex)</a:t>
            </a:r>
          </a:p>
          <a:p>
            <a:r>
              <a:rPr lang="en-US" dirty="0"/>
              <a:t>The most common form of sex is vaginal sex, where a man’s erect penis enters the woman’s vagina</a:t>
            </a:r>
          </a:p>
          <a:p>
            <a:r>
              <a:rPr lang="en-US" dirty="0"/>
              <a:t>During sex, a man ejaculates a fluid that contains sperm</a:t>
            </a:r>
          </a:p>
        </p:txBody>
      </p:sp>
      <p:pic>
        <p:nvPicPr>
          <p:cNvPr id="4" name="Picture 3"/>
          <p:cNvPicPr>
            <a:picLocks noChangeAspect="1"/>
          </p:cNvPicPr>
          <p:nvPr/>
        </p:nvPicPr>
        <p:blipFill>
          <a:blip r:embed="rId2"/>
          <a:stretch>
            <a:fillRect/>
          </a:stretch>
        </p:blipFill>
        <p:spPr>
          <a:xfrm>
            <a:off x="1371600" y="5257800"/>
            <a:ext cx="3962400" cy="3518624"/>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Basics of pregnancy</a:t>
            </a:r>
          </a:p>
        </p:txBody>
      </p:sp>
      <p:sp>
        <p:nvSpPr>
          <p:cNvPr id="3" name="Text Placeholder 2"/>
          <p:cNvSpPr>
            <a:spLocks noGrp="1"/>
          </p:cNvSpPr>
          <p:nvPr>
            <p:ph type="body" sz="quarter" idx="10"/>
          </p:nvPr>
        </p:nvSpPr>
        <p:spPr/>
        <p:txBody>
          <a:bodyPr/>
          <a:lstStyle/>
          <a:p>
            <a:r>
              <a:rPr lang="en-US" dirty="0"/>
              <a:t>A woman can become pregnant after she has unprotected sex.  The sperm released from the man’s penis during sex swims up through the woman’s vagina and cervix and uterus and comes into contact with an egg</a:t>
            </a:r>
          </a:p>
          <a:p>
            <a:r>
              <a:rPr lang="en-US" dirty="0"/>
              <a:t>Once the egg and sperm have joined together, they form an embryo, which attaches to the inside of your uterus and starts growing into a baby</a:t>
            </a:r>
          </a:p>
          <a:p>
            <a:endParaRPr lang="en-US" dirty="0"/>
          </a:p>
        </p:txBody>
      </p:sp>
      <p:pic>
        <p:nvPicPr>
          <p:cNvPr id="5" name="Picture 4"/>
          <p:cNvPicPr>
            <a:picLocks noChangeAspect="1"/>
          </p:cNvPicPr>
          <p:nvPr/>
        </p:nvPicPr>
        <p:blipFill>
          <a:blip r:embed="rId3"/>
          <a:stretch>
            <a:fillRect/>
          </a:stretch>
        </p:blipFill>
        <p:spPr>
          <a:xfrm>
            <a:off x="1676400" y="5029200"/>
            <a:ext cx="3429000" cy="3723362"/>
          </a:xfrm>
          <a:prstGeom prst="rect">
            <a:avLst/>
          </a:prstGeom>
        </p:spPr>
      </p:pic>
    </p:spTree>
  </p:cSld>
  <p:clrMapOvr>
    <a:masterClrMapping/>
  </p:clrMapOvr>
</p:sld>
</file>

<file path=ppt/theme/theme1.xml><?xml version="1.0" encoding="utf-8"?>
<a:theme xmlns:a="http://schemas.openxmlformats.org/drawingml/2006/main" name="1_Office Theme">
  <a:themeElements>
    <a:clrScheme name="Tingathe PPT">
      <a:dk1>
        <a:srgbClr val="000000"/>
      </a:dk1>
      <a:lt1>
        <a:srgbClr val="FFFFFF"/>
      </a:lt1>
      <a:dk2>
        <a:srgbClr val="FFFFFF"/>
      </a:dk2>
      <a:lt2>
        <a:srgbClr val="FFFFFF"/>
      </a:lt2>
      <a:accent1>
        <a:srgbClr val="719E8E"/>
      </a:accent1>
      <a:accent2>
        <a:srgbClr val="365047"/>
      </a:accent2>
      <a:accent3>
        <a:srgbClr val="52786B"/>
      </a:accent3>
      <a:accent4>
        <a:srgbClr val="A9C4BB"/>
      </a:accent4>
      <a:accent5>
        <a:srgbClr val="C6D8D1"/>
      </a:accent5>
      <a:accent6>
        <a:srgbClr val="E2EBE8"/>
      </a:accent6>
      <a:hlink>
        <a:srgbClr val="000000"/>
      </a:hlink>
      <a:folHlink>
        <a:srgbClr val="000000"/>
      </a:folHlink>
    </a:clrScheme>
    <a:fontScheme name="Tingathe PPT">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olstice">
      <a:majorFont>
        <a:latin typeface="Gill Sans MT"/>
        <a:ea typeface=""/>
        <a:cs typeface=""/>
        <a:font script="Grek" typeface="Corbel"/>
        <a:font script="Cyrl" typeface="Corbel"/>
        <a:font script="Jpan" typeface="ＭＳ ゴシック"/>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ＭＳ ゴシック"/>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2743</TotalTime>
  <Words>2175</Words>
  <Application>Microsoft Office PowerPoint</Application>
  <PresentationFormat>On-screen Show (4:3)</PresentationFormat>
  <Paragraphs>312</Paragraphs>
  <Slides>37</Slides>
  <Notes>4</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37</vt:i4>
      </vt:variant>
    </vt:vector>
  </HeadingPairs>
  <TitlesOfParts>
    <vt:vector size="42" baseType="lpstr">
      <vt:lpstr>Arial</vt:lpstr>
      <vt:lpstr>Calibri</vt:lpstr>
      <vt:lpstr>Gill Sans MT</vt:lpstr>
      <vt:lpstr>1_Office Theme</vt:lpstr>
      <vt:lpstr>Office Theme</vt:lpstr>
      <vt:lpstr>Guide to Sexual and reproductive health and Contraception </vt:lpstr>
      <vt:lpstr>Guide to using manual</vt:lpstr>
      <vt:lpstr>BASICS of menstruation</vt:lpstr>
      <vt:lpstr>Menstruation</vt:lpstr>
      <vt:lpstr>Menstruation</vt:lpstr>
      <vt:lpstr>MALE reproductive system</vt:lpstr>
      <vt:lpstr>Decision-making</vt:lpstr>
      <vt:lpstr>Basics of sex</vt:lpstr>
      <vt:lpstr>Basics of pregnancy</vt:lpstr>
      <vt:lpstr>pregnancy</vt:lpstr>
      <vt:lpstr>Signs of pregnancy</vt:lpstr>
      <vt:lpstr>Teen pregnancy</vt:lpstr>
      <vt:lpstr>contraception</vt:lpstr>
      <vt:lpstr>Other Advantages of contraception</vt:lpstr>
      <vt:lpstr>DUAL METHOD CONTRACEPTION:  </vt:lpstr>
      <vt:lpstr>CONDOMS</vt:lpstr>
      <vt:lpstr>condom</vt:lpstr>
      <vt:lpstr>Injectable hormones</vt:lpstr>
      <vt:lpstr>Injectable hormones</vt:lpstr>
      <vt:lpstr>Oral contraceptives</vt:lpstr>
      <vt:lpstr>Oral contraceptives</vt:lpstr>
      <vt:lpstr>IuCd or loop</vt:lpstr>
      <vt:lpstr>IUCD or loop</vt:lpstr>
      <vt:lpstr>implant</vt:lpstr>
      <vt:lpstr>implant</vt:lpstr>
      <vt:lpstr>sterilization</vt:lpstr>
      <vt:lpstr>STERILIZATION</vt:lpstr>
      <vt:lpstr>Natural methods</vt:lpstr>
      <vt:lpstr>Emergency contraception</vt:lpstr>
      <vt:lpstr>Emergency contraception</vt:lpstr>
      <vt:lpstr>Accessing contraception</vt:lpstr>
      <vt:lpstr>Sexually Transmitted infections</vt:lpstr>
      <vt:lpstr>Sexually Transmitted infections</vt:lpstr>
      <vt:lpstr>Sexually transmitted infections</vt:lpstr>
      <vt:lpstr>ABORTIONS</vt:lpstr>
      <vt:lpstr>HEALTHY, HAPPY women</vt:lpstr>
      <vt:lpstr>Acknowledgments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CONDOMS</dc:title>
  <dc:creator>Gecko</dc:creator>
  <cp:lastModifiedBy>Susan Raine</cp:lastModifiedBy>
  <cp:revision>80</cp:revision>
  <dcterms:created xsi:type="dcterms:W3CDTF">2015-05-15T13:35:23Z</dcterms:created>
  <dcterms:modified xsi:type="dcterms:W3CDTF">2016-10-07T20:34:18Z</dcterms:modified>
</cp:coreProperties>
</file>